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627"/>
  </p:normalViewPr>
  <p:slideViewPr>
    <p:cSldViewPr snapToGrid="0" snapToObjects="1">
      <p:cViewPr>
        <p:scale>
          <a:sx n="91" d="100"/>
          <a:sy n="91" d="100"/>
        </p:scale>
        <p:origin x="84" y="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90A12-77A0-A24B-9DA4-BB3FFC7919C0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C23DB-6634-1B40-85B4-5D491281242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00896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C23DB-6634-1B40-85B4-5D491281242F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4371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C23DB-6634-1B40-85B4-5D491281242F}" type="slidenum">
              <a:rPr lang="x-none" smtClean="0"/>
              <a:pPr/>
              <a:t>3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2349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75021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9226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5316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9369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360888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60359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58849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2171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7232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x-non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5182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06566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9740738-8241-014B-B897-6A36FF082227}" type="datetimeFigureOut">
              <a:rPr lang="x-none" smtClean="0"/>
              <a:pPr/>
              <a:t>18/04/2020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C647DE-FD0B-DD4E-893C-CC70FE75A05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72516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534596A-F251-184A-9665-A5928D4D2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576" y="2258677"/>
            <a:ext cx="9070848" cy="2340646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x-none" dirty="0"/>
              <a:t>rofesora</a:t>
            </a:r>
          </a:p>
          <a:p>
            <a:r>
              <a:rPr lang="x-none" dirty="0"/>
              <a:t>AMEL TAHA</a:t>
            </a:r>
          </a:p>
          <a:p>
            <a:endParaRPr lang="x-none" dirty="0"/>
          </a:p>
          <a:p>
            <a:endParaRPr lang="x-none" dirty="0"/>
          </a:p>
          <a:p>
            <a:r>
              <a:rPr lang="en-US" sz="3600" b="1" dirty="0"/>
              <a:t>La </a:t>
            </a:r>
            <a:r>
              <a:rPr lang="en-US" sz="3600" b="1" dirty="0" err="1"/>
              <a:t>función</a:t>
            </a:r>
            <a:r>
              <a:rPr lang="en-US" sz="3600" b="1" dirty="0"/>
              <a:t> de los </a:t>
            </a:r>
            <a:r>
              <a:rPr lang="en-US" sz="3600" b="1" dirty="0" err="1"/>
              <a:t>pronombres</a:t>
            </a:r>
            <a:r>
              <a:rPr lang="en-US" sz="3600" b="1" dirty="0"/>
              <a:t> </a:t>
            </a:r>
            <a:r>
              <a:rPr lang="en-US" sz="3600" b="1" dirty="0" err="1"/>
              <a:t>personales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la </a:t>
            </a:r>
            <a:r>
              <a:rPr lang="en-US" sz="3600" b="1" dirty="0" err="1"/>
              <a:t>oración</a:t>
            </a:r>
            <a:endParaRPr lang="en-US" sz="3600" b="1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23681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50A58E-89CA-D044-A8D4-6B1B2FDBE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13103"/>
            <a:ext cx="1005840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E</a:t>
            </a:r>
            <a:r>
              <a:rPr lang="x-none" sz="3200" dirty="0"/>
              <a:t>xisten según la función que  desempeñen: 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407E7C0-918E-D24F-8C34-D36998001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14667129"/>
              </p:ext>
            </p:extLst>
          </p:nvPr>
        </p:nvGraphicFramePr>
        <p:xfrm>
          <a:off x="1066799" y="928959"/>
          <a:ext cx="10058398" cy="5715938"/>
        </p:xfrm>
        <a:graphic>
          <a:graphicData uri="http://schemas.openxmlformats.org/drawingml/2006/table">
            <a:tbl>
              <a:tblPr/>
              <a:tblGrid>
                <a:gridCol w="1629833">
                  <a:extLst>
                    <a:ext uri="{9D8B030D-6E8A-4147-A177-3AD203B41FA5}">
                      <a16:colId xmlns="" xmlns:a16="http://schemas.microsoft.com/office/drawing/2014/main" val="2216275892"/>
                    </a:ext>
                  </a:extLst>
                </a:gridCol>
                <a:gridCol w="1629833">
                  <a:extLst>
                    <a:ext uri="{9D8B030D-6E8A-4147-A177-3AD203B41FA5}">
                      <a16:colId xmlns="" xmlns:a16="http://schemas.microsoft.com/office/drawing/2014/main" val="3166045570"/>
                    </a:ext>
                  </a:extLst>
                </a:gridCol>
                <a:gridCol w="1629833">
                  <a:extLst>
                    <a:ext uri="{9D8B030D-6E8A-4147-A177-3AD203B41FA5}">
                      <a16:colId xmlns="" xmlns:a16="http://schemas.microsoft.com/office/drawing/2014/main" val="3945291474"/>
                    </a:ext>
                  </a:extLst>
                </a:gridCol>
                <a:gridCol w="1629833">
                  <a:extLst>
                    <a:ext uri="{9D8B030D-6E8A-4147-A177-3AD203B41FA5}">
                      <a16:colId xmlns="" xmlns:a16="http://schemas.microsoft.com/office/drawing/2014/main" val="4030296859"/>
                    </a:ext>
                  </a:extLst>
                </a:gridCol>
                <a:gridCol w="1629833">
                  <a:extLst>
                    <a:ext uri="{9D8B030D-6E8A-4147-A177-3AD203B41FA5}">
                      <a16:colId xmlns="" xmlns:a16="http://schemas.microsoft.com/office/drawing/2014/main" val="466499670"/>
                    </a:ext>
                  </a:extLst>
                </a:gridCol>
                <a:gridCol w="1909233">
                  <a:extLst>
                    <a:ext uri="{9D8B030D-6E8A-4147-A177-3AD203B41FA5}">
                      <a16:colId xmlns="" xmlns:a16="http://schemas.microsoft.com/office/drawing/2014/main" val="1480624656"/>
                    </a:ext>
                  </a:extLst>
                </a:gridCol>
              </a:tblGrid>
              <a:tr h="803563">
                <a:tc>
                  <a:txBody>
                    <a:bodyPr/>
                    <a:lstStyle/>
                    <a:p>
                      <a:pPr algn="ctr" fontAlgn="ctr"/>
                      <a:endParaRPr lang="x-none" sz="2000" b="0" dirty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76200" marR="76200" marT="28575" marB="28575" anchor="ctr">
                    <a:lnL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3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76200" marR="76200" marT="28575" marB="28575" anchor="ctr">
                    <a:lnL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3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Sujeto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76200" marR="76200" marT="28575" marB="28575" anchor="ctr">
                    <a:lnL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3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76200" marR="76200" marT="28575" marB="28575" anchor="ctr">
                    <a:lnL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3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indirecto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76200" marR="76200" marT="28575" marB="28575" anchor="ctr">
                    <a:lnL w="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38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</a:t>
                      </a:r>
                    </a:p>
                    <a:p>
                      <a:r>
                        <a:rPr lang="en-US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Preposición</a:t>
                      </a:r>
                      <a:endParaRPr lang="x-none" sz="2000" dirty="0"/>
                    </a:p>
                  </a:txBody>
                  <a:tcPr>
                    <a:lnL w="19050" cap="flat" cmpd="sng" algn="ctr">
                      <a:solidFill>
                        <a:srgbClr val="00B3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4946320"/>
                  </a:ext>
                </a:extLst>
              </a:tr>
              <a:tr h="524088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2020"/>
                          </a:solidFill>
                          <a:effectLst/>
                        </a:rPr>
                        <a:t>Singular</a:t>
                      </a:r>
                      <a:endParaRPr lang="en-US" sz="20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202020"/>
                          </a:solidFill>
                          <a:effectLst/>
                        </a:rPr>
                        <a:t>1ª persona</a:t>
                      </a:r>
                      <a:endParaRPr lang="en-US" sz="20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yo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me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mí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984697"/>
                  </a:ext>
                </a:extLst>
              </a:tr>
              <a:tr h="52408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2020"/>
                          </a:solidFill>
                          <a:effectLst/>
                        </a:rPr>
                        <a:t>2ª persona</a:t>
                      </a:r>
                      <a:endParaRPr lang="en-US" sz="20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tú, vos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te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ti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6302022"/>
                  </a:ext>
                </a:extLst>
              </a:tr>
              <a:tr h="52408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202020"/>
                          </a:solidFill>
                          <a:effectLst/>
                        </a:rPr>
                        <a:t>3ª persona</a:t>
                      </a:r>
                      <a:endParaRPr lang="en-US" sz="20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usted*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lo/la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le, se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usted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1275714"/>
                  </a:ext>
                </a:extLst>
              </a:tr>
              <a:tr h="52408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él, ella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lo, la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él, ella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3615159"/>
                  </a:ext>
                </a:extLst>
              </a:tr>
              <a:tr h="524088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202020"/>
                          </a:solidFill>
                          <a:effectLst/>
                        </a:rPr>
                        <a:t>Plural</a:t>
                      </a:r>
                      <a:endParaRPr lang="en-US" sz="20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202020"/>
                          </a:solidFill>
                          <a:effectLst/>
                        </a:rPr>
                        <a:t>1ª persona</a:t>
                      </a:r>
                      <a:endParaRPr lang="en-US" sz="20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nosotros, -as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nos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nosotros, -as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429547"/>
                  </a:ext>
                </a:extLst>
              </a:tr>
              <a:tr h="52408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202020"/>
                          </a:solidFill>
                          <a:effectLst/>
                        </a:rPr>
                        <a:t>2ª persona</a:t>
                      </a:r>
                      <a:endParaRPr lang="en-US" sz="20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vosotros, -as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os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vosotros, -as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7055277"/>
                  </a:ext>
                </a:extLst>
              </a:tr>
              <a:tr h="52408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dirty="0">
                          <a:solidFill>
                            <a:srgbClr val="202020"/>
                          </a:solidFill>
                          <a:effectLst/>
                        </a:rPr>
                        <a:t>3ª persona</a:t>
                      </a:r>
                      <a:endParaRPr lang="en-US" sz="20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ustedes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los/las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les, se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202020"/>
                          </a:solidFill>
                          <a:effectLst/>
                        </a:rPr>
                        <a:t>ustedes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074870"/>
                  </a:ext>
                </a:extLst>
              </a:tr>
              <a:tr h="71805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202020"/>
                          </a:solidFill>
                          <a:effectLst/>
                        </a:rPr>
                        <a:t>ellos, -as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202020"/>
                          </a:solidFill>
                          <a:effectLst/>
                        </a:rPr>
                        <a:t>los, las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202020"/>
                          </a:solidFill>
                          <a:effectLst/>
                        </a:rPr>
                        <a:t>ellos, -as</a:t>
                      </a:r>
                    </a:p>
                  </a:txBody>
                  <a:tcPr marL="76200" marR="76200" marT="38100" marB="38100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736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682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A29544-4862-8A4B-AE70-8F77BA98A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92" y="382137"/>
            <a:ext cx="6281873" cy="5697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</a:t>
            </a:r>
            <a:r>
              <a:rPr lang="x-none" sz="3200" dirty="0"/>
              <a:t>unción de</a:t>
            </a:r>
            <a:r>
              <a:rPr lang="x-none" sz="3200" dirty="0">
                <a:solidFill>
                  <a:schemeClr val="accent1"/>
                </a:solidFill>
              </a:rPr>
              <a:t> sujeto</a:t>
            </a:r>
            <a:r>
              <a:rPr lang="x-none" sz="3200" dirty="0"/>
              <a:t>:</a:t>
            </a:r>
          </a:p>
          <a:p>
            <a:pPr marL="0" indent="0">
              <a:buNone/>
            </a:pPr>
            <a:endParaRPr lang="x-none" sz="3200" dirty="0"/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chemeClr val="accent1"/>
                </a:solidFill>
              </a:rPr>
              <a:t>Él </a:t>
            </a:r>
            <a:r>
              <a:rPr lang="x-none" sz="3200" dirty="0"/>
              <a:t>toca el piano.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chemeClr val="accent1"/>
                </a:solidFill>
              </a:rPr>
              <a:t>Ella</a:t>
            </a:r>
            <a:r>
              <a:rPr lang="x-none" sz="3200" dirty="0"/>
              <a:t> es simpática,y tiene un coche.</a:t>
            </a:r>
          </a:p>
          <a:p>
            <a:r>
              <a:rPr lang="x-none" sz="3200" dirty="0"/>
              <a:t>- </a:t>
            </a:r>
            <a:r>
              <a:rPr lang="x-none" sz="3200" dirty="0">
                <a:solidFill>
                  <a:schemeClr val="accent1"/>
                </a:solidFill>
              </a:rPr>
              <a:t>Tú</a:t>
            </a:r>
            <a:r>
              <a:rPr lang="x-none" sz="3200" dirty="0"/>
              <a:t>también has llegado tarde.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chemeClr val="accent1"/>
                </a:solidFill>
              </a:rPr>
              <a:t>Él</a:t>
            </a:r>
            <a:r>
              <a:rPr lang="x-none" sz="3200" dirty="0"/>
              <a:t> es más alta que María.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chemeClr val="accent1"/>
                </a:solidFill>
              </a:rPr>
              <a:t> yo </a:t>
            </a:r>
            <a:r>
              <a:rPr lang="x-none" sz="3200" dirty="0"/>
              <a:t>no puedo dejar de cantar esta canción.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FDBFC0E-B4DC-9441-B715-13769330C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363" y="1486467"/>
            <a:ext cx="2299727" cy="17078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758C2CB-19EE-1B49-A250-658D06ED36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6621" y="167185"/>
            <a:ext cx="2476500" cy="165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6034AAC-137C-8542-B13E-4C686C8EC0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6205" y="3526051"/>
            <a:ext cx="2521234" cy="17078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9A1A4C26-FF58-FE4E-A18F-506494B671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2521" y="1901242"/>
            <a:ext cx="2260600" cy="13296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E424935-0AD8-8942-AB40-F105BEFA61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6129" y="3526678"/>
            <a:ext cx="2299727" cy="18448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356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DD2B5A-6794-8B4C-8E57-55797B65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414765"/>
            <a:ext cx="1005840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F</a:t>
            </a:r>
            <a:r>
              <a:rPr lang="x-none" sz="3200" dirty="0"/>
              <a:t>unción de </a:t>
            </a:r>
            <a:r>
              <a:rPr lang="x-none" sz="3200" dirty="0">
                <a:solidFill>
                  <a:srgbClr val="FF0000"/>
                </a:solidFill>
              </a:rPr>
              <a:t>complemento directo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BEE6AE0-D27A-5243-9B6D-E7B628B1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73115"/>
            <a:ext cx="10058400" cy="3931920"/>
          </a:xfrm>
        </p:spPr>
        <p:txBody>
          <a:bodyPr>
            <a:noAutofit/>
          </a:bodyPr>
          <a:lstStyle/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Me</a:t>
            </a:r>
            <a:r>
              <a:rPr lang="x-none" sz="3200" dirty="0"/>
              <a:t> llamas luego.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Te</a:t>
            </a:r>
            <a:r>
              <a:rPr lang="x-none" sz="3200" dirty="0"/>
              <a:t> echo de manos.</a:t>
            </a:r>
          </a:p>
          <a:p>
            <a:r>
              <a:rPr lang="x-none" sz="3200" dirty="0"/>
              <a:t>- vendré a ver</a:t>
            </a:r>
            <a:r>
              <a:rPr lang="x-none" sz="3200" dirty="0">
                <a:solidFill>
                  <a:srgbClr val="FF0000"/>
                </a:solidFill>
              </a:rPr>
              <a:t>la</a:t>
            </a:r>
            <a:r>
              <a:rPr lang="x-none" sz="3200" dirty="0"/>
              <a:t> a finales del año. 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Lo</a:t>
            </a:r>
            <a:r>
              <a:rPr lang="x-none" sz="3200" dirty="0"/>
              <a:t> saludo esta mañana.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Nos</a:t>
            </a:r>
            <a:r>
              <a:rPr lang="x-none" sz="3200" dirty="0"/>
              <a:t> quieren mucho.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Os</a:t>
            </a:r>
            <a:r>
              <a:rPr lang="x-none" sz="3200" dirty="0"/>
              <a:t> colocan por grupos.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Los</a:t>
            </a:r>
            <a:r>
              <a:rPr lang="x-none" sz="3200" dirty="0"/>
              <a:t> invitaron a todos.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FF0000"/>
                </a:solidFill>
              </a:rPr>
              <a:t>Las</a:t>
            </a:r>
            <a:r>
              <a:rPr lang="x-none" sz="3200" dirty="0"/>
              <a:t> visitamos pronto. </a:t>
            </a:r>
          </a:p>
        </p:txBody>
      </p:sp>
    </p:spTree>
    <p:extLst>
      <p:ext uri="{BB962C8B-B14F-4D97-AF65-F5344CB8AC3E}">
        <p14:creationId xmlns="" xmlns:p14="http://schemas.microsoft.com/office/powerpoint/2010/main" val="79742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251117-3FEB-FB4B-9F12-31A9FF10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927" y="393211"/>
            <a:ext cx="1005840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F</a:t>
            </a:r>
            <a:r>
              <a:rPr lang="x-none" sz="3200" dirty="0"/>
              <a:t>unción de </a:t>
            </a:r>
            <a:r>
              <a:rPr lang="x-none" sz="3200" dirty="0">
                <a:solidFill>
                  <a:srgbClr val="00B050"/>
                </a:solidFill>
              </a:rPr>
              <a:t>complemento indirecto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22E5BD-4956-A742-A363-C4AEAFCEB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927" y="1463039"/>
            <a:ext cx="10058400" cy="5001749"/>
          </a:xfrm>
        </p:spPr>
        <p:txBody>
          <a:bodyPr>
            <a:noAutofit/>
          </a:bodyPr>
          <a:lstStyle/>
          <a:p>
            <a:r>
              <a:rPr lang="x-none" sz="3200" dirty="0"/>
              <a:t>-</a:t>
            </a:r>
            <a:r>
              <a:rPr lang="x-none" sz="3200" dirty="0">
                <a:solidFill>
                  <a:srgbClr val="00B050"/>
                </a:solidFill>
              </a:rPr>
              <a:t>Me</a:t>
            </a:r>
            <a:r>
              <a:rPr lang="x-none" sz="3200" dirty="0"/>
              <a:t> han dado el regalo.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00B050"/>
                </a:solidFill>
              </a:rPr>
              <a:t>Te</a:t>
            </a:r>
            <a:r>
              <a:rPr lang="x-none" sz="3200" dirty="0">
                <a:solidFill>
                  <a:srgbClr val="FF0000"/>
                </a:solidFill>
              </a:rPr>
              <a:t> </a:t>
            </a:r>
            <a:r>
              <a:rPr lang="x-none" sz="3200" dirty="0"/>
              <a:t>voy a contar algo.</a:t>
            </a:r>
          </a:p>
          <a:p>
            <a:r>
              <a:rPr lang="x-none" sz="3200" dirty="0"/>
              <a:t>-Di</a:t>
            </a:r>
            <a:r>
              <a:rPr lang="x-none" sz="3200" dirty="0">
                <a:solidFill>
                  <a:srgbClr val="00B050"/>
                </a:solidFill>
              </a:rPr>
              <a:t>le</a:t>
            </a:r>
            <a:r>
              <a:rPr lang="x-none" sz="3200" dirty="0"/>
              <a:t> que no.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00B050"/>
                </a:solidFill>
              </a:rPr>
              <a:t>Se</a:t>
            </a:r>
            <a:r>
              <a:rPr lang="x-none" sz="3200" dirty="0"/>
              <a:t> lo tienes que repetir.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00B050"/>
                </a:solidFill>
              </a:rPr>
              <a:t>Nos</a:t>
            </a:r>
            <a:r>
              <a:rPr lang="x-none" sz="3200" dirty="0"/>
              <a:t> dieron unas botellas de agua.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00B050"/>
                </a:solidFill>
              </a:rPr>
              <a:t>Os</a:t>
            </a:r>
            <a:r>
              <a:rPr lang="x-none" sz="3200" dirty="0"/>
              <a:t> recomiendo visitar a America.</a:t>
            </a:r>
          </a:p>
          <a:p>
            <a:r>
              <a:rPr lang="x-none" sz="3200" dirty="0"/>
              <a:t>-</a:t>
            </a:r>
            <a:r>
              <a:rPr lang="x-none" sz="3200" dirty="0">
                <a:solidFill>
                  <a:srgbClr val="00B050"/>
                </a:solidFill>
              </a:rPr>
              <a:t>Les</a:t>
            </a:r>
            <a:r>
              <a:rPr lang="x-none" sz="3200" dirty="0"/>
              <a:t> traigo la medicina.</a:t>
            </a:r>
          </a:p>
          <a:p>
            <a:r>
              <a:rPr lang="x-none" sz="3200" dirty="0"/>
              <a:t>-Dá</a:t>
            </a:r>
            <a:r>
              <a:rPr lang="x-none" sz="3200" dirty="0">
                <a:solidFill>
                  <a:srgbClr val="00B050"/>
                </a:solidFill>
              </a:rPr>
              <a:t>se</a:t>
            </a:r>
            <a:r>
              <a:rPr lang="x-none" sz="3200" dirty="0"/>
              <a:t>los. ( Da los balones de gas </a:t>
            </a:r>
            <a:r>
              <a:rPr lang="x-none" sz="3200" u="sng" dirty="0"/>
              <a:t>a los niños</a:t>
            </a:r>
            <a:r>
              <a:rPr lang="x-none" sz="3200" dirty="0"/>
              <a:t>)</a:t>
            </a:r>
          </a:p>
          <a:p>
            <a:endParaRPr lang="x-none" sz="3200" dirty="0"/>
          </a:p>
          <a:p>
            <a:endParaRPr lang="x-none" sz="3200" dirty="0"/>
          </a:p>
        </p:txBody>
      </p:sp>
    </p:spTree>
    <p:extLst>
      <p:ext uri="{BB962C8B-B14F-4D97-AF65-F5344CB8AC3E}">
        <p14:creationId xmlns="" xmlns:p14="http://schemas.microsoft.com/office/powerpoint/2010/main" val="91242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B86F39-FD71-A14D-908C-19842693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218" y="490194"/>
            <a:ext cx="1005840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F</a:t>
            </a:r>
            <a:r>
              <a:rPr lang="x-none" sz="3200" dirty="0"/>
              <a:t>unción </a:t>
            </a:r>
            <a:r>
              <a:rPr lang="x-none" sz="3200" dirty="0">
                <a:solidFill>
                  <a:srgbClr val="FFFF00"/>
                </a:solidFill>
              </a:rPr>
              <a:t>con preposición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BBC53A-0D1E-C246-B3A3-78DE3C8A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218" y="1396538"/>
            <a:ext cx="10058400" cy="4721886"/>
          </a:xfrm>
        </p:spPr>
        <p:txBody>
          <a:bodyPr>
            <a:noAutofit/>
          </a:bodyPr>
          <a:lstStyle/>
          <a:p>
            <a:r>
              <a:rPr lang="en-US" sz="3200" dirty="0"/>
              <a:t>-No </a:t>
            </a:r>
            <a:r>
              <a:rPr lang="en-US" sz="3200" dirty="0" err="1"/>
              <a:t>os</a:t>
            </a:r>
            <a:r>
              <a:rPr lang="en-US" sz="3200" dirty="0"/>
              <a:t> </a:t>
            </a:r>
            <a:r>
              <a:rPr lang="en-US" sz="3200" dirty="0" err="1"/>
              <a:t>marchéis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sin </a:t>
            </a:r>
            <a:r>
              <a:rPr lang="en-US" sz="3200" dirty="0" err="1">
                <a:solidFill>
                  <a:srgbClr val="FFFF00"/>
                </a:solidFill>
              </a:rPr>
              <a:t>mí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-Me </a:t>
            </a:r>
            <a:r>
              <a:rPr lang="en-US" sz="3200" dirty="0" err="1"/>
              <a:t>encanta</a:t>
            </a:r>
            <a:r>
              <a:rPr lang="en-US" sz="3200" dirty="0"/>
              <a:t> </a:t>
            </a:r>
            <a:r>
              <a:rPr lang="en-US" sz="3200" dirty="0" err="1"/>
              <a:t>escuchar</a:t>
            </a:r>
            <a:r>
              <a:rPr lang="en-US" sz="3200" dirty="0"/>
              <a:t> </a:t>
            </a:r>
            <a:r>
              <a:rPr lang="en-US" sz="3200" dirty="0" err="1"/>
              <a:t>música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contigo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</a:t>
            </a:r>
            <a:r>
              <a:rPr lang="en-US" sz="3200" dirty="0" err="1"/>
              <a:t>Todos</a:t>
            </a:r>
            <a:r>
              <a:rPr lang="en-US" sz="3200" dirty="0"/>
              <a:t> </a:t>
            </a:r>
            <a:r>
              <a:rPr lang="en-US" sz="3200" dirty="0" err="1"/>
              <a:t>esperan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por </a:t>
            </a:r>
            <a:r>
              <a:rPr lang="en-US" sz="3200" dirty="0" err="1">
                <a:solidFill>
                  <a:srgbClr val="FFFF00"/>
                </a:solidFill>
              </a:rPr>
              <a:t>usted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-Marta solo </a:t>
            </a:r>
            <a:r>
              <a:rPr lang="en-US" sz="3200" dirty="0" err="1"/>
              <a:t>piensa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FF00"/>
                </a:solidFill>
              </a:rPr>
              <a:t>en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FF00"/>
                </a:solidFill>
              </a:rPr>
              <a:t>sí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misma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-No </a:t>
            </a:r>
            <a:r>
              <a:rPr lang="en-US" sz="3200" dirty="0" err="1"/>
              <a:t>contéis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con </a:t>
            </a:r>
            <a:r>
              <a:rPr lang="en-US" sz="3200" dirty="0" err="1">
                <a:solidFill>
                  <a:srgbClr val="FFFF00"/>
                </a:solidFill>
              </a:rPr>
              <a:t>nosotras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</a:t>
            </a:r>
            <a:r>
              <a:rPr lang="en-US" sz="3200" dirty="0" err="1"/>
              <a:t>Todo</a:t>
            </a:r>
            <a:r>
              <a:rPr lang="en-US" sz="3200" dirty="0"/>
              <a:t> </a:t>
            </a:r>
            <a:r>
              <a:rPr lang="en-US" sz="3200" dirty="0" err="1"/>
              <a:t>eso</a:t>
            </a:r>
            <a:r>
              <a:rPr lang="en-US" sz="3200" dirty="0"/>
              <a:t> es </a:t>
            </a:r>
            <a:r>
              <a:rPr lang="en-US" sz="3200" dirty="0">
                <a:solidFill>
                  <a:srgbClr val="FFFF00"/>
                </a:solidFill>
              </a:rPr>
              <a:t>para </a:t>
            </a:r>
            <a:r>
              <a:rPr lang="en-US" sz="3200" dirty="0" err="1">
                <a:solidFill>
                  <a:srgbClr val="FFFF00"/>
                </a:solidFill>
              </a:rPr>
              <a:t>vosotras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-Es un placer </a:t>
            </a:r>
            <a:r>
              <a:rPr lang="en-US" sz="3200" dirty="0" err="1"/>
              <a:t>contar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con </a:t>
            </a:r>
            <a:r>
              <a:rPr lang="en-US" sz="3200" dirty="0" err="1">
                <a:solidFill>
                  <a:srgbClr val="FFFF00"/>
                </a:solidFill>
              </a:rPr>
              <a:t>ustedes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/>
              <a:t>-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hablando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entre </a:t>
            </a:r>
            <a:r>
              <a:rPr lang="en-US" sz="3200" dirty="0" err="1">
                <a:solidFill>
                  <a:srgbClr val="FFFF00"/>
                </a:solidFill>
              </a:rPr>
              <a:t>sí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x-none" sz="3200" dirty="0"/>
          </a:p>
        </p:txBody>
      </p:sp>
    </p:spTree>
    <p:extLst>
      <p:ext uri="{BB962C8B-B14F-4D97-AF65-F5344CB8AC3E}">
        <p14:creationId xmlns="" xmlns:p14="http://schemas.microsoft.com/office/powerpoint/2010/main" val="4144528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{8817FB95-15A1-FB4B-A5D4-8E62FFEF6E15}tf10001067</Template>
  <TotalTime>1212</TotalTime>
  <Words>325</Words>
  <Application>Microsoft Macintosh PowerPoint</Application>
  <PresentationFormat>Custom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Savon</vt:lpstr>
      <vt:lpstr>Slide 1</vt:lpstr>
      <vt:lpstr>Existen según la función que  desempeñen:  </vt:lpstr>
      <vt:lpstr>Slide 3</vt:lpstr>
      <vt:lpstr>Función de complemento directo</vt:lpstr>
      <vt:lpstr>Función de complemento indirecto</vt:lpstr>
      <vt:lpstr>Función con preposición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pronombres personales</dc:title>
  <dc:creator>Microsoft Office User</dc:creator>
  <cp:lastModifiedBy>suha</cp:lastModifiedBy>
  <cp:revision>59</cp:revision>
  <dcterms:created xsi:type="dcterms:W3CDTF">2020-04-13T10:19:04Z</dcterms:created>
  <dcterms:modified xsi:type="dcterms:W3CDTF">2020-04-18T06:58:01Z</dcterms:modified>
</cp:coreProperties>
</file>