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6" r:id="rId3"/>
    <p:sldId id="26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8" r:id="rId13"/>
    <p:sldId id="269" r:id="rId14"/>
    <p:sldId id="26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1." id="{EC294B8B-66AD-4A55-BEA1-ADF9FD30619C}">
          <p14:sldIdLst>
            <p14:sldId id="256"/>
            <p14:sldId id="266"/>
            <p14:sldId id="267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8"/>
            <p14:sldId id="269"/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61" autoAdjust="0"/>
    <p:restoredTop sz="91622" autoAdjust="0"/>
  </p:normalViewPr>
  <p:slideViewPr>
    <p:cSldViewPr snapToGrid="0">
      <p:cViewPr varScale="1">
        <p:scale>
          <a:sx n="49" d="100"/>
          <a:sy n="49" d="100"/>
        </p:scale>
        <p:origin x="660" y="54"/>
      </p:cViewPr>
      <p:guideLst/>
    </p:cSldViewPr>
  </p:slideViewPr>
  <p:outlineViewPr>
    <p:cViewPr>
      <p:scale>
        <a:sx n="33" d="100"/>
        <a:sy n="33" d="100"/>
      </p:scale>
      <p:origin x="0" y="-33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12/25/2019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189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550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64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3488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214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732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104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53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882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381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12/25/2019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100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00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919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95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960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781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33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5630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ortwuchs.net/grammatik/diphthong/" TargetMode="External"/><Relationship Id="rId2" Type="http://schemas.openxmlformats.org/officeDocument/2006/relationships/hyperlink" Target="https://www.mediensprache.net/de/basix/phon-/phonetik/ipa/index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Phonetik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Für die erste Stufe</a:t>
            </a:r>
          </a:p>
          <a:p>
            <a:r>
              <a:rPr lang="de-DE" dirty="0" smtClean="0"/>
              <a:t>Dozentin: Asma M. Abbas</a:t>
            </a:r>
          </a:p>
        </p:txBody>
      </p:sp>
    </p:spTree>
    <p:extLst>
      <p:ext uri="{BB962C8B-B14F-4D97-AF65-F5344CB8AC3E}">
        <p14:creationId xmlns:p14="http://schemas.microsoft.com/office/powerpoint/2010/main" val="1160158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31132"/>
            <a:ext cx="10820400" cy="518755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de-DE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 </a:t>
            </a:r>
            <a:r>
              <a:rPr lang="de-DE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Diphthong </a:t>
            </a:r>
            <a:r>
              <a:rPr lang="de-DE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 ein Zwielaut, </a:t>
            </a:r>
            <a:r>
              <a:rPr lang="de-DE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 aus zwei Vokalen gebildet wird </a:t>
            </a:r>
            <a:r>
              <a:rPr lang="de-DE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 </a:t>
            </a:r>
            <a:r>
              <a:rPr lang="de-DE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innerhalb einer Silbe besteht, also untrennbar </a:t>
            </a:r>
            <a:r>
              <a:rPr lang="de-DE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ist. </a:t>
            </a:r>
            <a:r>
              <a:rPr lang="de-DE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Werfen wir einen Blick auf die folgenden Wörter:</a:t>
            </a:r>
          </a:p>
          <a:p>
            <a:r>
              <a:rPr lang="de-DE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de-DE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de-DE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r>
              <a:rPr lang="de-DE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de-DE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äu</a:t>
            </a:r>
            <a:r>
              <a:rPr lang="de-DE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endParaRPr lang="de-DE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Verk</a:t>
            </a:r>
            <a:r>
              <a:rPr lang="de-DE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äu</a:t>
            </a:r>
            <a:r>
              <a:rPr lang="de-DE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</a:t>
            </a:r>
          </a:p>
          <a:p>
            <a:pPr marL="0" indent="0">
              <a:buNone/>
            </a:pPr>
            <a:endParaRPr lang="de-DE" sz="32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3038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08954"/>
            <a:ext cx="10820400" cy="535021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de-DE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Wort </a:t>
            </a:r>
            <a:r>
              <a:rPr lang="de-DE" sz="32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mein</a:t>
            </a:r>
            <a:r>
              <a:rPr lang="de-DE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besteht aus einer Silbe und der Diphthong </a:t>
            </a:r>
            <a:r>
              <a:rPr lang="de-DE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de-DE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steht in der Mitte des Wortes, während das Wort </a:t>
            </a:r>
            <a:r>
              <a:rPr lang="de-DE" sz="32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Bäume</a:t>
            </a:r>
            <a:r>
              <a:rPr lang="de-DE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besteht aus zwei Silben und der Diphthong </a:t>
            </a:r>
            <a:r>
              <a:rPr lang="de-DE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äu</a:t>
            </a:r>
            <a:r>
              <a:rPr lang="de-DE" sz="32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steht in der ersten Silbe. Das dritte Wort </a:t>
            </a:r>
            <a:r>
              <a:rPr lang="de-DE" sz="3200" b="1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Verkäufer </a:t>
            </a:r>
            <a:r>
              <a:rPr lang="de-DE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Besteht aus drei Silben und der Diphthong </a:t>
            </a:r>
            <a:r>
              <a:rPr lang="de-DE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äu</a:t>
            </a:r>
            <a:r>
              <a:rPr lang="de-DE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steht in der zweiten Silbe.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de-DE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de-DE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Silbentrennung sieht folgendermaßen </a:t>
            </a:r>
            <a:r>
              <a:rPr lang="de-DE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aus.</a:t>
            </a:r>
          </a:p>
          <a:p>
            <a:pPr>
              <a:lnSpc>
                <a:spcPct val="160000"/>
              </a:lnSpc>
            </a:pPr>
            <a:r>
              <a:rPr lang="de-DE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mein</a:t>
            </a:r>
          </a:p>
          <a:p>
            <a:pPr>
              <a:lnSpc>
                <a:spcPct val="160000"/>
              </a:lnSpc>
            </a:pPr>
            <a:r>
              <a:rPr lang="de-DE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Bäu</a:t>
            </a:r>
            <a:r>
              <a:rPr lang="de-DE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de-DE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</a:t>
            </a:r>
            <a:r>
              <a:rPr lang="de-DE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käu</a:t>
            </a:r>
            <a:r>
              <a:rPr lang="de-DE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</a:t>
            </a:r>
            <a:endParaRPr lang="de-DE" sz="3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82497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761999"/>
            <a:ext cx="10820400" cy="1303867"/>
          </a:xfrm>
        </p:spPr>
        <p:txBody>
          <a:bodyPr/>
          <a:lstStyle/>
          <a:p>
            <a:pPr algn="l"/>
            <a:r>
              <a:rPr lang="de-DE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Konsonanten:</a:t>
            </a:r>
            <a:endParaRPr lang="de-DE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5"/>
          </p:nvPr>
        </p:nvSpPr>
        <p:spPr>
          <a:xfrm>
            <a:off x="685799" y="2065866"/>
            <a:ext cx="2388142" cy="415283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de-DE" sz="2400" dirty="0">
                <a:solidFill>
                  <a:srgbClr val="00B050"/>
                </a:solidFill>
              </a:rPr>
              <a:t>[b] Baum</a:t>
            </a:r>
          </a:p>
          <a:p>
            <a:pPr>
              <a:lnSpc>
                <a:spcPct val="150000"/>
              </a:lnSpc>
            </a:pPr>
            <a:r>
              <a:rPr lang="de-DE" sz="2400" dirty="0">
                <a:solidFill>
                  <a:srgbClr val="00B050"/>
                </a:solidFill>
              </a:rPr>
              <a:t>[ç] ich, dicht</a:t>
            </a:r>
            <a:br>
              <a:rPr lang="de-DE" sz="2400" dirty="0">
                <a:solidFill>
                  <a:srgbClr val="00B050"/>
                </a:solidFill>
              </a:rPr>
            </a:br>
            <a:r>
              <a:rPr lang="de-DE" sz="2400" dirty="0">
                <a:solidFill>
                  <a:srgbClr val="00B050"/>
                </a:solidFill>
              </a:rPr>
              <a:t>[χ] acht, Dach</a:t>
            </a:r>
            <a:br>
              <a:rPr lang="de-DE" sz="2400" dirty="0">
                <a:solidFill>
                  <a:srgbClr val="00B050"/>
                </a:solidFill>
              </a:rPr>
            </a:br>
            <a:r>
              <a:rPr lang="de-DE" sz="2400" dirty="0">
                <a:solidFill>
                  <a:srgbClr val="00B050"/>
                </a:solidFill>
              </a:rPr>
              <a:t>[d] Dach</a:t>
            </a:r>
            <a:br>
              <a:rPr lang="de-DE" sz="2400" dirty="0">
                <a:solidFill>
                  <a:srgbClr val="00B050"/>
                </a:solidFill>
              </a:rPr>
            </a:br>
            <a:r>
              <a:rPr lang="de-DE" sz="2400" dirty="0">
                <a:solidFill>
                  <a:srgbClr val="00B050"/>
                </a:solidFill>
              </a:rPr>
              <a:t>[f] Ferien</a:t>
            </a:r>
            <a:br>
              <a:rPr lang="de-DE" sz="2400" dirty="0">
                <a:solidFill>
                  <a:srgbClr val="00B050"/>
                </a:solidFill>
              </a:rPr>
            </a:br>
            <a:r>
              <a:rPr lang="de-DE" sz="2400" dirty="0">
                <a:solidFill>
                  <a:srgbClr val="00B050"/>
                </a:solidFill>
              </a:rPr>
              <a:t>[g] Garten</a:t>
            </a:r>
            <a:br>
              <a:rPr lang="de-DE" sz="2400" dirty="0">
                <a:solidFill>
                  <a:srgbClr val="00B050"/>
                </a:solidFill>
              </a:rPr>
            </a:br>
            <a:r>
              <a:rPr lang="de-DE" sz="2400" dirty="0">
                <a:solidFill>
                  <a:srgbClr val="00B050"/>
                </a:solidFill>
              </a:rPr>
              <a:t>[h] hallo</a:t>
            </a:r>
            <a:br>
              <a:rPr lang="de-DE" sz="2400" dirty="0">
                <a:solidFill>
                  <a:srgbClr val="00B050"/>
                </a:solidFill>
              </a:rPr>
            </a:br>
            <a:r>
              <a:rPr lang="de-DE" sz="2400" dirty="0">
                <a:solidFill>
                  <a:srgbClr val="00B050"/>
                </a:solidFill>
              </a:rPr>
              <a:t>[j] Boje, tja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6"/>
          </p:nvPr>
        </p:nvSpPr>
        <p:spPr>
          <a:xfrm>
            <a:off x="3501957" y="2065865"/>
            <a:ext cx="8432259" cy="415643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de-DE" sz="2000" dirty="0">
                <a:solidFill>
                  <a:srgbClr val="00B050"/>
                </a:solidFill>
              </a:rPr>
              <a:t>[k] König</a:t>
            </a:r>
            <a:br>
              <a:rPr lang="de-DE" sz="2000" dirty="0">
                <a:solidFill>
                  <a:srgbClr val="00B050"/>
                </a:solidFill>
              </a:rPr>
            </a:br>
            <a:r>
              <a:rPr lang="de-DE" sz="2000" dirty="0">
                <a:solidFill>
                  <a:srgbClr val="00B050"/>
                </a:solidFill>
              </a:rPr>
              <a:t>[l] Lachen</a:t>
            </a:r>
            <a:br>
              <a:rPr lang="de-DE" sz="2000" dirty="0">
                <a:solidFill>
                  <a:srgbClr val="00B050"/>
                </a:solidFill>
              </a:rPr>
            </a:br>
            <a:r>
              <a:rPr lang="de-DE" sz="2000" dirty="0">
                <a:solidFill>
                  <a:srgbClr val="00B050"/>
                </a:solidFill>
              </a:rPr>
              <a:t>[m] Meer</a:t>
            </a:r>
            <a:br>
              <a:rPr lang="de-DE" sz="2000" dirty="0">
                <a:solidFill>
                  <a:srgbClr val="00B050"/>
                </a:solidFill>
              </a:rPr>
            </a:br>
            <a:r>
              <a:rPr lang="de-DE" sz="2000" dirty="0">
                <a:solidFill>
                  <a:srgbClr val="00B050"/>
                </a:solidFill>
              </a:rPr>
              <a:t>[n] Nacht</a:t>
            </a:r>
            <a:br>
              <a:rPr lang="de-DE" sz="2000" dirty="0">
                <a:solidFill>
                  <a:srgbClr val="00B050"/>
                </a:solidFill>
              </a:rPr>
            </a:br>
            <a:r>
              <a:rPr lang="de-DE" sz="2000" dirty="0">
                <a:solidFill>
                  <a:srgbClr val="00B050"/>
                </a:solidFill>
              </a:rPr>
              <a:t>[ŋ] Gesang, singen</a:t>
            </a:r>
            <a:br>
              <a:rPr lang="de-DE" sz="2000" dirty="0">
                <a:solidFill>
                  <a:srgbClr val="00B050"/>
                </a:solidFill>
              </a:rPr>
            </a:br>
            <a:r>
              <a:rPr lang="de-DE" sz="2000" dirty="0">
                <a:solidFill>
                  <a:srgbClr val="00B050"/>
                </a:solidFill>
              </a:rPr>
              <a:t>[p] Plan</a:t>
            </a:r>
            <a:br>
              <a:rPr lang="de-DE" sz="2000" dirty="0">
                <a:solidFill>
                  <a:srgbClr val="00B050"/>
                </a:solidFill>
              </a:rPr>
            </a:br>
            <a:r>
              <a:rPr lang="de-DE" sz="2000" dirty="0">
                <a:solidFill>
                  <a:srgbClr val="00B050"/>
                </a:solidFill>
              </a:rPr>
              <a:t>[ʀ] vokalisches R die Tür, Sparsam</a:t>
            </a:r>
            <a:br>
              <a:rPr lang="de-DE" sz="2000" dirty="0">
                <a:solidFill>
                  <a:srgbClr val="00B050"/>
                </a:solidFill>
              </a:rPr>
            </a:br>
            <a:r>
              <a:rPr lang="de-DE" sz="2000" dirty="0">
                <a:solidFill>
                  <a:srgbClr val="00B050"/>
                </a:solidFill>
              </a:rPr>
              <a:t>[r] konsonantisches R (gerolltes</a:t>
            </a:r>
            <a:r>
              <a:rPr lang="de-DE" sz="2800" dirty="0">
                <a:solidFill>
                  <a:srgbClr val="00B050"/>
                </a:solidFill>
              </a:rPr>
              <a:t> </a:t>
            </a:r>
            <a:r>
              <a:rPr lang="de-DE" sz="2000" dirty="0">
                <a:solidFill>
                  <a:srgbClr val="00B050"/>
                </a:solidFill>
              </a:rPr>
              <a:t>Zungenspitzen-‚r') die Türe, sparen</a:t>
            </a:r>
          </a:p>
        </p:txBody>
      </p:sp>
    </p:spTree>
    <p:extLst>
      <p:ext uri="{BB962C8B-B14F-4D97-AF65-F5344CB8AC3E}">
        <p14:creationId xmlns:p14="http://schemas.microsoft.com/office/powerpoint/2010/main" val="1827425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0936" y="2551837"/>
            <a:ext cx="3657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[s] Eis</a:t>
            </a:r>
            <a:br>
              <a:rPr lang="de-DE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[t] Tanne</a:t>
            </a:r>
            <a:br>
              <a:rPr lang="de-DE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[v] Wunsch</a:t>
            </a:r>
            <a:br>
              <a:rPr lang="de-DE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[z] segeln</a:t>
            </a:r>
            <a:br>
              <a:rPr lang="de-DE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[ʃ] Schule</a:t>
            </a:r>
            <a:br>
              <a:rPr lang="de-DE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8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[ʒ] Garage</a:t>
            </a:r>
            <a:endParaRPr lang="de-DE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409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r>
              <a:rPr lang="de-DE" b="1" dirty="0" smtClean="0"/>
              <a:t>Literatur</a:t>
            </a:r>
          </a:p>
          <a:p>
            <a:pPr marL="0" indent="0">
              <a:buNone/>
            </a:pPr>
            <a:endParaRPr lang="de-DE" b="1" dirty="0" smtClean="0"/>
          </a:p>
          <a:p>
            <a:r>
              <a:rPr lang="de-DE" b="1" u="sng" dirty="0">
                <a:hlinkClick r:id="rId2"/>
              </a:rPr>
              <a:t>https://www.mediensprache.net/de/basix/phon-/</a:t>
            </a:r>
            <a:r>
              <a:rPr lang="de-DE" b="1" u="sng" dirty="0" smtClean="0">
                <a:hlinkClick r:id="rId2"/>
              </a:rPr>
              <a:t>phonetik/ipa/index.aspx</a:t>
            </a:r>
            <a:endParaRPr lang="de-DE" dirty="0" smtClean="0">
              <a:hlinkClick r:id="rId3"/>
            </a:endParaRPr>
          </a:p>
          <a:p>
            <a:r>
              <a:rPr lang="de-DE" dirty="0" smtClean="0">
                <a:hlinkClick r:id="rId3"/>
              </a:rPr>
              <a:t>https://wortwuchs.net/grammatik/diphthong/</a:t>
            </a:r>
            <a:endParaRPr lang="de-DE" dirty="0"/>
          </a:p>
          <a:p>
            <a:r>
              <a:rPr lang="de-DE" dirty="0" err="1" smtClean="0"/>
              <a:t>Čizmar</a:t>
            </a:r>
            <a:r>
              <a:rPr lang="de-DE" dirty="0" smtClean="0"/>
              <a:t> M. (1980): Deutsche Phonetik mit Übungen. Novi Sad</a:t>
            </a:r>
            <a:endParaRPr lang="de-DE" dirty="0"/>
          </a:p>
          <a:p>
            <a:r>
              <a:rPr lang="de-DE" dirty="0" smtClean="0"/>
              <a:t>Gerhard J. S. Bunk (2009): Phonetik aktuell. Max </a:t>
            </a:r>
            <a:r>
              <a:rPr lang="de-DE" dirty="0" err="1" smtClean="0"/>
              <a:t>Hueber</a:t>
            </a:r>
            <a:r>
              <a:rPr lang="de-DE" dirty="0" smtClean="0"/>
              <a:t> Verlag</a:t>
            </a:r>
          </a:p>
        </p:txBody>
      </p:sp>
    </p:spTree>
    <p:extLst>
      <p:ext uri="{BB962C8B-B14F-4D97-AF65-F5344CB8AC3E}">
        <p14:creationId xmlns:p14="http://schemas.microsoft.com/office/powerpoint/2010/main" val="3736696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294" y="1595336"/>
            <a:ext cx="10661515" cy="3735420"/>
          </a:xfrm>
        </p:spPr>
        <p:txBody>
          <a:bodyPr>
            <a:normAutofit/>
          </a:bodyPr>
          <a:lstStyle/>
          <a:p>
            <a:pPr algn="l"/>
            <a:r>
              <a:rPr lang="de-DE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 phonetischen Zeichen </a:t>
            </a:r>
            <a:r>
              <a:rPr lang="de-DE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 Deutschen</a:t>
            </a:r>
            <a:r>
              <a:rPr lang="de-D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de-DE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793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half" idx="1"/>
          </p:nvPr>
        </p:nvSpPr>
        <p:spPr>
          <a:xfrm>
            <a:off x="805991" y="1750977"/>
            <a:ext cx="2700830" cy="4727643"/>
          </a:xfrm>
        </p:spPr>
        <p:txBody>
          <a:bodyPr>
            <a:no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de-DE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[ɑː] </a:t>
            </a:r>
            <a:r>
              <a:rPr lang="de-DE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de-DE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e-DE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me, Z</a:t>
            </a:r>
            <a:r>
              <a:rPr lang="de-DE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ah</a:t>
            </a:r>
            <a:r>
              <a:rPr lang="de-DE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br>
              <a:rPr lang="de-DE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[a] </a:t>
            </a:r>
            <a:r>
              <a:rPr lang="de-DE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de-DE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e-DE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n, </a:t>
            </a:r>
            <a: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de-DE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nn</a:t>
            </a:r>
            <a:b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[eː] </a:t>
            </a:r>
            <a: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de-DE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sen, M</a:t>
            </a:r>
            <a:r>
              <a:rPr lang="de-DE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eh</a:t>
            </a:r>
            <a: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l, S</a:t>
            </a:r>
            <a:r>
              <a:rPr lang="de-DE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ee</a:t>
            </a:r>
            <a: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[ɛ] E</a:t>
            </a:r>
            <a: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ltern, </a:t>
            </a:r>
            <a:r>
              <a:rPr lang="de-DE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ä</a:t>
            </a:r>
            <a: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lter, </a:t>
            </a:r>
            <a:r>
              <a:rPr lang="de-DE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de-DE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de-DE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lle</a:t>
            </a:r>
            <a:endParaRPr lang="de-DE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de-DE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[ə] </a:t>
            </a:r>
            <a: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de-DE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heim, Ros</a:t>
            </a:r>
            <a:r>
              <a:rPr lang="de-DE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[ɛː] </a:t>
            </a:r>
            <a: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</a:t>
            </a:r>
            <a:r>
              <a:rPr lang="de-DE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ä</a:t>
            </a:r>
            <a: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len, </a:t>
            </a:r>
            <a:r>
              <a:rPr lang="de-DE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Pf</a:t>
            </a:r>
            <a:r>
              <a:rPr lang="de-DE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äh</a:t>
            </a:r>
            <a:r>
              <a:rPr lang="de-DE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endParaRPr lang="de-DE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3851127" y="1750977"/>
            <a:ext cx="2919324" cy="4727643"/>
          </a:xfrm>
        </p:spPr>
        <p:txBody>
          <a:bodyPr>
            <a:normAutofit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de-DE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[iː] </a:t>
            </a:r>
            <a: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de-DE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be, </a:t>
            </a:r>
            <a:r>
              <a:rPr lang="de-DE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gel, ihn</a:t>
            </a:r>
            <a:b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[ɪ] </a:t>
            </a:r>
            <a: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de-DE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st, St</a:t>
            </a:r>
            <a:r>
              <a:rPr lang="de-DE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mme</a:t>
            </a:r>
            <a:b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[oː] </a:t>
            </a:r>
            <a: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de-DE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s, M</a:t>
            </a:r>
            <a:r>
              <a:rPr lang="de-DE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oo</a:t>
            </a:r>
            <a: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s, M</a:t>
            </a:r>
            <a:r>
              <a:rPr lang="de-DE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</a:t>
            </a:r>
            <a: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b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[ɔ] </a:t>
            </a:r>
            <a: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de-DE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n, G</a:t>
            </a:r>
            <a:r>
              <a:rPr lang="de-DE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tt</a:t>
            </a:r>
            <a:b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[uː] </a:t>
            </a:r>
            <a: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</a:t>
            </a:r>
            <a:r>
              <a:rPr lang="de-DE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le, H</a:t>
            </a:r>
            <a:r>
              <a:rPr lang="de-DE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uh</a:t>
            </a:r>
            <a: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b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[ʊ] </a:t>
            </a:r>
            <a: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de-DE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nd, H</a:t>
            </a:r>
            <a:r>
              <a:rPr lang="de-DE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mmer</a:t>
            </a:r>
          </a:p>
        </p:txBody>
      </p:sp>
      <p:sp>
        <p:nvSpPr>
          <p:cNvPr id="18" name="Content Placeholder 13"/>
          <p:cNvSpPr txBox="1">
            <a:spLocks/>
          </p:cNvSpPr>
          <p:nvPr/>
        </p:nvSpPr>
        <p:spPr>
          <a:xfrm>
            <a:off x="7159557" y="1750978"/>
            <a:ext cx="3968886" cy="40264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70000"/>
              </a:lnSpc>
              <a:buFont typeface="Arial" panose="020B0604020202020204" pitchFamily="34" charset="0"/>
              <a:buNone/>
            </a:pPr>
            <a:endParaRPr lang="de-D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337181" y="1842438"/>
            <a:ext cx="317121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[yː] </a:t>
            </a:r>
            <a: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de-DE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ü</a:t>
            </a:r>
            <a: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gen, B</a:t>
            </a:r>
            <a:r>
              <a:rPr lang="de-DE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üh</a:t>
            </a:r>
            <a: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ne</a:t>
            </a:r>
            <a:b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[ʏ] </a:t>
            </a:r>
            <a: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de-DE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ü</a:t>
            </a:r>
            <a: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nde, H</a:t>
            </a:r>
            <a:r>
              <a:rPr lang="de-DE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ü</a:t>
            </a:r>
            <a: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lle</a:t>
            </a:r>
            <a:b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[Øː] </a:t>
            </a:r>
            <a: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sch</a:t>
            </a:r>
            <a:r>
              <a:rPr lang="de-DE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ö</a:t>
            </a:r>
            <a: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n, H</a:t>
            </a:r>
            <a:r>
              <a:rPr lang="de-DE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öh</a:t>
            </a:r>
            <a: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</a:t>
            </a:r>
            <a:b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de-DE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[œ] </a:t>
            </a:r>
            <a: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de-DE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ö</a:t>
            </a:r>
            <a: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ln, g</a:t>
            </a:r>
            <a:r>
              <a:rPr lang="de-DE" sz="2400" dirty="0">
                <a:solidFill>
                  <a:srgbClr val="FFFF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ö</a:t>
            </a:r>
            <a:r>
              <a:rPr lang="de-DE" sz="2400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nnen</a:t>
            </a:r>
            <a:endParaRPr lang="de-DE" sz="2400" dirty="0">
              <a:solidFill>
                <a:srgbClr val="00B05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33223" y="32814"/>
            <a:ext cx="915513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sz="40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742950">
              <a:buAutoNum type="arabicPeriod"/>
            </a:pPr>
            <a:r>
              <a:rPr lang="de-DE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Vokale</a:t>
            </a:r>
            <a:r>
              <a:rPr lang="de-DE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 </a:t>
            </a:r>
            <a:r>
              <a:rPr lang="de-DE" sz="40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(a, e, i, o, u</a:t>
            </a:r>
            <a:r>
              <a:rPr lang="de-DE" sz="40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de-DE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de-DE" sz="4000" dirty="0"/>
          </a:p>
        </p:txBody>
      </p:sp>
    </p:spTree>
    <p:extLst>
      <p:ext uri="{BB962C8B-B14F-4D97-AF65-F5344CB8AC3E}">
        <p14:creationId xmlns:p14="http://schemas.microsoft.com/office/powerpoint/2010/main" val="1665163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5838" y="1361872"/>
            <a:ext cx="113229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Die Diphthonge</a:t>
            </a:r>
          </a:p>
          <a:p>
            <a:endParaRPr lang="de-DE" sz="3200" b="1" dirty="0"/>
          </a:p>
          <a:p>
            <a:pPr>
              <a:lnSpc>
                <a:spcPct val="150000"/>
              </a:lnSpc>
            </a:pPr>
            <a:r>
              <a:rPr lang="de-DE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 </a:t>
            </a:r>
            <a:r>
              <a:rPr lang="de-DE" sz="32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Diphthong</a:t>
            </a:r>
            <a:r>
              <a:rPr lang="de-DE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 </a:t>
            </a:r>
            <a:r>
              <a:rPr lang="de-DE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ein Doppellaut aus zwei aufeinanderfolgenden </a:t>
            </a:r>
            <a:r>
              <a:rPr lang="de-DE" sz="32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Vokalen</a:t>
            </a:r>
            <a:r>
              <a:rPr lang="de-DE" sz="32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</a:t>
            </a:r>
            <a:r>
              <a:rPr lang="de-DE" sz="32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e, i, o, u)</a:t>
            </a:r>
            <a:r>
              <a:rPr lang="de-DE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 unterschiedlich sind. Das bedeutet, dass die beiden Vokale </a:t>
            </a:r>
            <a:r>
              <a:rPr lang="de-DE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beim </a:t>
            </a:r>
            <a:r>
              <a:rPr lang="de-DE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Sprechen verbunden werden und eben nicht </a:t>
            </a:r>
            <a:r>
              <a:rPr lang="de-DE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durch Silben voneinander getrennt werden.</a:t>
            </a:r>
          </a:p>
        </p:txBody>
      </p:sp>
    </p:spTree>
    <p:extLst>
      <p:ext uri="{BB962C8B-B14F-4D97-AF65-F5344CB8AC3E}">
        <p14:creationId xmlns:p14="http://schemas.microsoft.com/office/powerpoint/2010/main" val="93459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5644" y="1264596"/>
            <a:ext cx="1108953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de-DE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 </a:t>
            </a:r>
            <a:r>
              <a:rPr lang="de-DE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Diphthonge werden gemeinsam gesprochen und somit einen neuen Laut </a:t>
            </a:r>
            <a:r>
              <a:rPr lang="de-DE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bilden.</a:t>
            </a:r>
          </a:p>
          <a:p>
            <a:pPr>
              <a:lnSpc>
                <a:spcPct val="150000"/>
              </a:lnSpc>
            </a:pPr>
            <a:r>
              <a:rPr lang="de-DE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Deutsche kennt lautlich vier Diphthonge in unterschiedlichen Schreibweisen</a:t>
            </a:r>
            <a:r>
              <a:rPr lang="de-DE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de-DE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au) [</a:t>
            </a:r>
            <a:r>
              <a:rPr lang="de-DE" sz="32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aʊ</a:t>
            </a:r>
            <a:r>
              <a:rPr lang="de-DE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,</a:t>
            </a:r>
            <a:r>
              <a:rPr lang="de-DE" sz="24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ai, ei) [</a:t>
            </a:r>
            <a:r>
              <a:rPr lang="de-DE" sz="32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aɪ</a:t>
            </a:r>
            <a:r>
              <a:rPr lang="de-DE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], (</a:t>
            </a:r>
            <a:r>
              <a:rPr lang="de-DE" sz="32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de-DE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32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äu</a:t>
            </a:r>
            <a:r>
              <a:rPr lang="de-DE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[</a:t>
            </a:r>
            <a:r>
              <a:rPr lang="de-DE" sz="3200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ɔı</a:t>
            </a:r>
            <a:r>
              <a:rPr lang="de-DE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de-DE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 </a:t>
            </a:r>
            <a:r>
              <a:rPr lang="de-DE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ui</a:t>
            </a:r>
            <a:r>
              <a:rPr lang="de-DE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de-DE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de-DE" sz="32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ʊɪ</a:t>
            </a:r>
            <a:r>
              <a:rPr lang="de-DE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̯] </a:t>
            </a:r>
            <a:endParaRPr lang="de-DE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948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9847" y="1089498"/>
            <a:ext cx="10505873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de-DE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de-DE" sz="40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de-DE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de-DE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e-DE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</a:t>
            </a:r>
            <a:r>
              <a:rPr lang="de-DE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de-DE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de-DE" sz="40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aʊ</a:t>
            </a:r>
            <a:r>
              <a:rPr lang="de-DE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̯] </a:t>
            </a:r>
            <a:r>
              <a:rPr lang="de-DE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wie:</a:t>
            </a:r>
          </a:p>
          <a:p>
            <a:pPr>
              <a:lnSpc>
                <a:spcPct val="150000"/>
              </a:lnSpc>
            </a:pPr>
            <a:r>
              <a:rPr lang="de-DE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</a:t>
            </a:r>
            <a:r>
              <a:rPr lang="de-DE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gen, </a:t>
            </a:r>
            <a:r>
              <a:rPr lang="de-DE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</a:t>
            </a:r>
            <a:r>
              <a:rPr lang="de-DE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to, </a:t>
            </a:r>
            <a:r>
              <a:rPr lang="de-DE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</a:t>
            </a:r>
            <a:r>
              <a:rPr lang="de-DE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f, </a:t>
            </a:r>
            <a:r>
              <a:rPr lang="de-DE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</a:t>
            </a:r>
            <a:r>
              <a:rPr lang="de-DE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ch, L</a:t>
            </a:r>
            <a:r>
              <a:rPr lang="de-DE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</a:t>
            </a:r>
            <a:r>
              <a:rPr lang="de-DE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de-DE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</a:t>
            </a:r>
            <a:r>
              <a:rPr lang="de-DE" sz="4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</a:t>
            </a:r>
            <a:r>
              <a:rPr lang="de-DE" sz="40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400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de-DE" sz="400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</a:t>
            </a:r>
            <a:r>
              <a:rPr lang="de-DE" sz="400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s, </a:t>
            </a:r>
            <a:r>
              <a:rPr lang="de-DE" sz="40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de-DE" sz="400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</a:t>
            </a:r>
            <a:r>
              <a:rPr lang="de-DE" sz="400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fen, </a:t>
            </a:r>
            <a:r>
              <a:rPr lang="de-DE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</a:t>
            </a:r>
            <a:r>
              <a:rPr lang="de-DE" sz="40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</a:t>
            </a:r>
            <a:r>
              <a:rPr lang="de-DE" sz="400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usw</a:t>
            </a:r>
            <a:r>
              <a:rPr lang="de-DE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1006050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de-DE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(</a:t>
            </a:r>
            <a:r>
              <a:rPr lang="de-DE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de-DE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und (</a:t>
            </a:r>
            <a:r>
              <a:rPr lang="de-DE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de-DE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sind lautlich gleich </a:t>
            </a:r>
            <a:r>
              <a:rPr lang="de-DE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de-DE" sz="40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aɪ</a:t>
            </a:r>
            <a:r>
              <a:rPr lang="de-DE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̯] wie: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Schreiben, Beispiel, </a:t>
            </a:r>
            <a:r>
              <a:rPr lang="de-DE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Fleisch, </a:t>
            </a:r>
            <a:r>
              <a:rPr lang="de-DE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de-DE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de-DE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b, heißen, </a:t>
            </a:r>
            <a:r>
              <a:rPr lang="de-DE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de-DE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de-DE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mein, sein, </a:t>
            </a:r>
            <a:r>
              <a:rPr lang="de-DE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zw</a:t>
            </a:r>
            <a:r>
              <a:rPr lang="de-DE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</a:t>
            </a:r>
            <a:r>
              <a:rPr lang="de-DE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</a:t>
            </a:r>
            <a:r>
              <a:rPr lang="de-DE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de-DE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land, M</a:t>
            </a:r>
            <a:r>
              <a:rPr lang="de-DE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de-DE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</a:t>
            </a:r>
            <a:r>
              <a:rPr lang="de-DE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</a:t>
            </a:r>
            <a:r>
              <a:rPr lang="de-DE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sbrot usw.. </a:t>
            </a:r>
            <a:endParaRPr lang="de-D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485574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DE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(</a:t>
            </a:r>
            <a:r>
              <a:rPr lang="de-DE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de-DE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und (</a:t>
            </a:r>
            <a:r>
              <a:rPr lang="de-DE" sz="4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äu</a:t>
            </a:r>
            <a:r>
              <a:rPr lang="de-DE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sind lautlich gleich [</a:t>
            </a:r>
            <a:r>
              <a:rPr lang="de-DE" sz="4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ɔı</a:t>
            </a:r>
            <a:r>
              <a:rPr lang="de-DE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endParaRPr lang="de-DE" sz="40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de-DE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Europa, Eule</a:t>
            </a:r>
            <a:r>
              <a:rPr lang="de-DE" sz="4000" dirty="0" smtClean="0">
                <a:solidFill>
                  <a:srgbClr val="00B050"/>
                </a:solidFill>
              </a:rPr>
              <a:t>, </a:t>
            </a:r>
            <a:r>
              <a:rPr lang="de-DE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Deutsch</a:t>
            </a:r>
            <a:r>
              <a:rPr lang="de-DE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de-DE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de-DE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er, n</a:t>
            </a:r>
            <a:r>
              <a:rPr lang="de-DE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de-DE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</a:t>
            </a:r>
            <a:r>
              <a:rPr lang="de-DE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äu</a:t>
            </a:r>
            <a:r>
              <a:rPr lang="de-DE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me, H</a:t>
            </a:r>
            <a:r>
              <a:rPr lang="de-DE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äu</a:t>
            </a:r>
            <a:r>
              <a:rPr lang="de-DE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ser, Verk</a:t>
            </a:r>
            <a:r>
              <a:rPr lang="de-DE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äu</a:t>
            </a:r>
            <a:r>
              <a:rPr lang="de-DE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fer, l</a:t>
            </a:r>
            <a:r>
              <a:rPr lang="de-DE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äu</a:t>
            </a:r>
            <a:r>
              <a:rPr lang="de-DE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ft usw..</a:t>
            </a:r>
            <a:endParaRPr lang="de-DE" sz="4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09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endParaRPr lang="de-DE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de-DE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(</a:t>
            </a:r>
            <a:r>
              <a:rPr lang="de-DE" sz="4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ui</a:t>
            </a:r>
            <a:r>
              <a:rPr lang="de-DE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de-DE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de-DE" sz="4000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ʊɪ</a:t>
            </a:r>
            <a:r>
              <a:rPr lang="de-DE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̯]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de-DE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Ambiguität</a:t>
            </a:r>
            <a:r>
              <a:rPr lang="de-DE" sz="4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40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Pfui usw..</a:t>
            </a:r>
            <a:endParaRPr lang="de-DE" sz="40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69223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431</Words>
  <Application>Microsoft Office PowerPoint</Application>
  <PresentationFormat>Widescreen</PresentationFormat>
  <Paragraphs>48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Times New Roman</vt:lpstr>
      <vt:lpstr>Vapor Trail</vt:lpstr>
      <vt:lpstr>Phonetik</vt:lpstr>
      <vt:lpstr>die phonetischen Zeichen des Deutschen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Konsonanten: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Phonetik</dc:title>
  <dc:creator>dell</dc:creator>
  <cp:lastModifiedBy>dell</cp:lastModifiedBy>
  <cp:revision>43</cp:revision>
  <dcterms:created xsi:type="dcterms:W3CDTF">2019-12-25T04:10:30Z</dcterms:created>
  <dcterms:modified xsi:type="dcterms:W3CDTF">2019-12-25T16:04:35Z</dcterms:modified>
</cp:coreProperties>
</file>