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tr-TR" dirty="0" smtClean="0"/>
              <a:t>Gelecek Zaman Kipi </a:t>
            </a:r>
            <a:endParaRPr lang="ar-IQ" dirty="0"/>
          </a:p>
        </p:txBody>
      </p:sp>
      <p:sp>
        <p:nvSpPr>
          <p:cNvPr id="3" name="عنوان فرعي 2"/>
          <p:cNvSpPr>
            <a:spLocks noGrp="1"/>
          </p:cNvSpPr>
          <p:nvPr>
            <p:ph type="subTitle" idx="1"/>
          </p:nvPr>
        </p:nvSpPr>
        <p:spPr/>
        <p:txBody>
          <a:bodyPr/>
          <a:lstStyle/>
          <a:p>
            <a:r>
              <a:rPr lang="ar-IQ" dirty="0" smtClean="0"/>
              <a:t>صيغة </a:t>
            </a:r>
            <a:r>
              <a:rPr lang="ar-IQ" smtClean="0"/>
              <a:t>زمن المستقبل </a:t>
            </a:r>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Gelecek Zaman Kipi </a:t>
            </a:r>
            <a:br>
              <a:rPr lang="tr-TR" sz="3200" dirty="0" smtClean="0"/>
            </a:br>
            <a:r>
              <a:rPr lang="ar-IQ" sz="3200" dirty="0" smtClean="0"/>
              <a:t>صيغة الزمن المستقبل</a:t>
            </a:r>
            <a:endParaRPr lang="ar-IQ" sz="3200" dirty="0"/>
          </a:p>
        </p:txBody>
      </p:sp>
      <p:sp>
        <p:nvSpPr>
          <p:cNvPr id="3" name="عنصر نائب للمحتوى 2"/>
          <p:cNvSpPr>
            <a:spLocks noGrp="1"/>
          </p:cNvSpPr>
          <p:nvPr>
            <p:ph idx="1"/>
          </p:nvPr>
        </p:nvSpPr>
        <p:spPr/>
        <p:txBody>
          <a:bodyPr>
            <a:normAutofit/>
          </a:bodyPr>
          <a:lstStyle/>
          <a:p>
            <a:r>
              <a:rPr lang="ar-IQ" sz="2800" dirty="0" smtClean="0"/>
              <a:t>تستعمل هذه الصيغة للتعبير عن الفعل الذي سيقع بعد ألان وفي المستقبل ولاحقتها هي </a:t>
            </a:r>
            <a:r>
              <a:rPr lang="tr-TR" sz="2800" dirty="0" smtClean="0"/>
              <a:t>(acak,ecek)</a:t>
            </a:r>
            <a:r>
              <a:rPr lang="ar-IQ" sz="2800" dirty="0" smtClean="0"/>
              <a:t>وحسب التوافق الصوتي وتستعمل مع هذه الصيغة النوع الأول من اللواحق الشخصية ولكن يتحول حرف </a:t>
            </a:r>
            <a:r>
              <a:rPr lang="tr-TR" sz="2800" dirty="0" smtClean="0"/>
              <a:t>(k)</a:t>
            </a:r>
            <a:r>
              <a:rPr lang="ar-IQ" sz="2800" dirty="0" smtClean="0"/>
              <a:t>في لاحقة المستقبل إلى </a:t>
            </a:r>
            <a:r>
              <a:rPr lang="tr-TR" sz="2800" dirty="0" smtClean="0"/>
              <a:t>(ğ)</a:t>
            </a:r>
            <a:r>
              <a:rPr lang="ar-IQ" sz="2800" dirty="0" smtClean="0"/>
              <a:t>للشخص الأول المفرد والجمع وذلك لوقوعه بين حرفين صوتين.</a:t>
            </a:r>
          </a:p>
          <a:p>
            <a:r>
              <a:rPr lang="tr-TR" sz="2800" dirty="0" smtClean="0"/>
              <a:t>Teklik:1.(ım,im,um,üm)2.(sın,sin,sun,sün)3.(----)</a:t>
            </a:r>
          </a:p>
          <a:p>
            <a:r>
              <a:rPr lang="tr-TR" sz="2800" dirty="0" smtClean="0"/>
              <a:t>Çokluk:1.(ız,iz,uz,üz)2.(sınız,siniz,sunuz,sünüz) 3.(lar,ler)</a:t>
            </a:r>
            <a:endParaRPr lang="ar-IQ" sz="2800" dirty="0" smtClean="0"/>
          </a:p>
          <a:p>
            <a:endParaRPr lang="ar-IQ"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Olumlu Şekli</a:t>
            </a:r>
            <a:br>
              <a:rPr lang="tr-TR" sz="3200" dirty="0" smtClean="0"/>
            </a:br>
            <a:r>
              <a:rPr lang="ar-IQ" sz="3200" dirty="0" smtClean="0"/>
              <a:t>الحالة المثبتة </a:t>
            </a:r>
            <a:endParaRPr lang="ar-IQ" sz="3200" dirty="0"/>
          </a:p>
        </p:txBody>
      </p:sp>
      <p:sp>
        <p:nvSpPr>
          <p:cNvPr id="3" name="عنصر نائب للمحتوى 2"/>
          <p:cNvSpPr>
            <a:spLocks noGrp="1"/>
          </p:cNvSpPr>
          <p:nvPr>
            <p:ph idx="1"/>
          </p:nvPr>
        </p:nvSpPr>
        <p:spPr/>
        <p:txBody>
          <a:bodyPr>
            <a:normAutofit/>
          </a:bodyPr>
          <a:lstStyle/>
          <a:p>
            <a:r>
              <a:rPr lang="ar-IQ" sz="2800" dirty="0" smtClean="0"/>
              <a:t>قاعدة الصيغة المثبتة :</a:t>
            </a:r>
          </a:p>
          <a:p>
            <a:r>
              <a:rPr lang="ar-IQ" sz="2800" dirty="0" smtClean="0"/>
              <a:t>جذر الفعل+لاحقة الزمن+ لاحقة الشخص </a:t>
            </a:r>
          </a:p>
          <a:p>
            <a:r>
              <a:rPr lang="tr-TR" sz="2800" dirty="0" smtClean="0"/>
              <a:t>(geleceğim, geleceksin, gelecek, geleceğiz, </a:t>
            </a:r>
            <a:endParaRPr lang="ar-IQ" sz="2800" dirty="0" smtClean="0"/>
          </a:p>
          <a:p>
            <a:pPr>
              <a:buNone/>
            </a:pPr>
            <a:r>
              <a:rPr lang="tr-TR" sz="2800" dirty="0" smtClean="0"/>
              <a:t>geleceksiniz, gelecekler)</a:t>
            </a:r>
            <a:endParaRPr lang="ar-IQ" sz="2800" dirty="0" smtClean="0"/>
          </a:p>
          <a:p>
            <a:pPr>
              <a:buNone/>
            </a:pPr>
            <a:r>
              <a:rPr lang="ar-IQ" sz="2800" dirty="0" smtClean="0"/>
              <a:t>إذا انتهى جذر الفعل بحرف صوتي نضع حرف الوقاية </a:t>
            </a:r>
            <a:r>
              <a:rPr lang="tr-TR" sz="2800" dirty="0" smtClean="0"/>
              <a:t>(y)</a:t>
            </a:r>
            <a:r>
              <a:rPr lang="ar-IQ" sz="2800" dirty="0" smtClean="0"/>
              <a:t>بين جذر الفعل ولاحقة زمن المستقبل.مثل </a:t>
            </a:r>
            <a:r>
              <a:rPr lang="tr-TR" sz="2800" dirty="0" smtClean="0"/>
              <a:t>(dinleyeceğim, sulayacak)</a:t>
            </a:r>
          </a:p>
          <a:p>
            <a:pPr>
              <a:buNone/>
            </a:pPr>
            <a:r>
              <a:rPr lang="ar-IQ" sz="2800" dirty="0" smtClean="0"/>
              <a:t>يقلب حرف </a:t>
            </a:r>
            <a:r>
              <a:rPr lang="tr-TR" sz="2800" dirty="0" smtClean="0"/>
              <a:t>(t)</a:t>
            </a:r>
            <a:r>
              <a:rPr lang="ar-IQ" sz="2800" dirty="0" smtClean="0"/>
              <a:t>في أخر الفعل </a:t>
            </a:r>
            <a:r>
              <a:rPr lang="tr-TR" sz="2800" dirty="0" smtClean="0"/>
              <a:t>(gitmek)</a:t>
            </a:r>
            <a:r>
              <a:rPr lang="ar-IQ" sz="2800" dirty="0" smtClean="0"/>
              <a:t>والفعل المساعد </a:t>
            </a:r>
            <a:r>
              <a:rPr lang="tr-TR" sz="2800" dirty="0" smtClean="0"/>
              <a:t>(etmek)</a:t>
            </a:r>
            <a:r>
              <a:rPr lang="ar-IQ" sz="2800" dirty="0" smtClean="0"/>
              <a:t>في صيغة زمن المستقبل إلى حرف </a:t>
            </a:r>
            <a:r>
              <a:rPr lang="tr-TR" sz="2800" dirty="0" smtClean="0"/>
              <a:t>.(d)</a:t>
            </a:r>
          </a:p>
          <a:p>
            <a:pPr>
              <a:buNone/>
            </a:pPr>
            <a:r>
              <a:rPr lang="tr-TR" sz="2800" dirty="0" smtClean="0"/>
              <a:t>(gideceğim , dikkat edecek)</a:t>
            </a:r>
            <a:endParaRPr lang="ar-IQ" sz="2800" dirty="0" smtClean="0"/>
          </a:p>
          <a:p>
            <a:pPr>
              <a:buNone/>
            </a:pPr>
            <a:endParaRPr lang="ar-IQ"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Olumsuz Şekli</a:t>
            </a:r>
            <a:br>
              <a:rPr lang="tr-TR" sz="3200" dirty="0" smtClean="0"/>
            </a:br>
            <a:r>
              <a:rPr lang="ar-IQ" sz="3200" dirty="0" smtClean="0"/>
              <a:t>الحالة المنفية </a:t>
            </a:r>
            <a:endParaRPr lang="ar-IQ" sz="3200" dirty="0"/>
          </a:p>
        </p:txBody>
      </p:sp>
      <p:sp>
        <p:nvSpPr>
          <p:cNvPr id="3" name="عنصر نائب للمحتوى 2"/>
          <p:cNvSpPr>
            <a:spLocks noGrp="1"/>
          </p:cNvSpPr>
          <p:nvPr>
            <p:ph idx="1"/>
          </p:nvPr>
        </p:nvSpPr>
        <p:spPr/>
        <p:txBody>
          <a:bodyPr>
            <a:normAutofit/>
          </a:bodyPr>
          <a:lstStyle/>
          <a:p>
            <a:r>
              <a:rPr lang="ar-IQ" sz="2800" dirty="0" smtClean="0"/>
              <a:t>لاحقة النفي </a:t>
            </a:r>
            <a:r>
              <a:rPr lang="tr-TR" sz="2800" dirty="0" smtClean="0"/>
              <a:t> (ma,me)</a:t>
            </a:r>
            <a:r>
              <a:rPr lang="ar-IQ" sz="2800" dirty="0" smtClean="0"/>
              <a:t>تأتي قبل لاحقة </a:t>
            </a:r>
            <a:r>
              <a:rPr lang="tr-TR" sz="2800" dirty="0" smtClean="0"/>
              <a:t> (ecek,acak)</a:t>
            </a:r>
            <a:r>
              <a:rPr lang="ar-IQ" sz="2800" dirty="0" smtClean="0"/>
              <a:t>ويوضع بينهما حرف الوقاية </a:t>
            </a:r>
            <a:r>
              <a:rPr lang="tr-TR" sz="2800" dirty="0" smtClean="0"/>
              <a:t> (y)</a:t>
            </a:r>
            <a:r>
              <a:rPr lang="ar-IQ" sz="2800" dirty="0" smtClean="0"/>
              <a:t>لكي لا يلتقي حرفان صوتيان مع بعض.</a:t>
            </a:r>
          </a:p>
          <a:p>
            <a:r>
              <a:rPr lang="ar-IQ" sz="2800" dirty="0" smtClean="0"/>
              <a:t>قاعدة الصيغة المنفية:</a:t>
            </a:r>
          </a:p>
          <a:p>
            <a:r>
              <a:rPr lang="ar-IQ" sz="2800" dirty="0" smtClean="0"/>
              <a:t>جذر الفعل + لاحقة النفي + حرف الوقاية </a:t>
            </a:r>
            <a:r>
              <a:rPr lang="tr-TR" sz="2800" dirty="0" smtClean="0"/>
              <a:t>(y)</a:t>
            </a:r>
            <a:r>
              <a:rPr lang="ar-IQ" sz="2800" dirty="0" smtClean="0"/>
              <a:t>+ لاحقة الصيغة + لاحقة الشخص </a:t>
            </a:r>
          </a:p>
          <a:p>
            <a:r>
              <a:rPr lang="tr-TR" sz="2800" dirty="0" smtClean="0"/>
              <a:t>(gitmeyeceğim, gitmeyeceksin, gitmeyecek, gitmeyeceğiz, gitmeyeceksiniz, gitmeyecekler)</a:t>
            </a:r>
            <a:endParaRPr lang="ar-IQ"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Soru Şekli</a:t>
            </a:r>
            <a:br>
              <a:rPr lang="tr-TR" sz="3200" dirty="0" smtClean="0"/>
            </a:br>
            <a:r>
              <a:rPr lang="ar-IQ" sz="3200" dirty="0" smtClean="0"/>
              <a:t>الحالة الاستفهامية </a:t>
            </a:r>
            <a:endParaRPr lang="ar-IQ" sz="3200" dirty="0"/>
          </a:p>
        </p:txBody>
      </p:sp>
      <p:sp>
        <p:nvSpPr>
          <p:cNvPr id="3" name="عنصر نائب للمحتوى 2"/>
          <p:cNvSpPr>
            <a:spLocks noGrp="1"/>
          </p:cNvSpPr>
          <p:nvPr>
            <p:ph idx="1"/>
          </p:nvPr>
        </p:nvSpPr>
        <p:spPr/>
        <p:txBody>
          <a:bodyPr>
            <a:normAutofit lnSpcReduction="10000"/>
          </a:bodyPr>
          <a:lstStyle/>
          <a:p>
            <a:r>
              <a:rPr lang="ar-IQ" sz="2800" dirty="0" smtClean="0"/>
              <a:t>لاحقة الاستفهام تُستخدم بعد لاحقة صيغة المستقبل فتكون </a:t>
            </a:r>
            <a:r>
              <a:rPr lang="tr-TR" sz="2800" dirty="0" smtClean="0"/>
              <a:t>(mı,mi)</a:t>
            </a:r>
            <a:r>
              <a:rPr lang="ar-IQ" sz="2800" dirty="0" smtClean="0"/>
              <a:t> وحسب التوافق الصوتي بشكل منفصل وتكون متصلة مع اللاحقة الشخصية ويضاف حرف الوقاية للشخص الأول المفرد والجمع لكي لا يلتقي حرفان صوتيان ويكون موقعها بين لاحقة الاستفهام واللاحقة الشخصية, إما بالنسبة للشخص الغائب الجمع فالاستفهام يكون بعد لاحقة الجمع.</a:t>
            </a:r>
          </a:p>
          <a:p>
            <a:r>
              <a:rPr lang="ar-IQ" sz="2800" dirty="0" smtClean="0"/>
              <a:t>قاعدة الصيغة المثبتة مع الاستفهام: </a:t>
            </a:r>
          </a:p>
          <a:p>
            <a:r>
              <a:rPr lang="ar-IQ" sz="2800" dirty="0" smtClean="0"/>
              <a:t>جذر الفعل +لاحقة الزمن+ لاحقة الاستفهام +لاحقة الشخص؟</a:t>
            </a:r>
          </a:p>
          <a:p>
            <a:r>
              <a:rPr lang="tr-TR" sz="2800" dirty="0" smtClean="0"/>
              <a:t>(kıracak mıyım?, kıracak mısın?, kıracak mı?,     kıracak mıyız?, kıracak mısınız?, kıracaklar mı? )</a:t>
            </a:r>
            <a:endParaRPr lang="ar-IQ"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Olumsuz ile Soru Şekli</a:t>
            </a:r>
            <a:br>
              <a:rPr lang="tr-TR" sz="3200" dirty="0" smtClean="0"/>
            </a:br>
            <a:r>
              <a:rPr lang="ar-IQ" sz="3200" dirty="0" smtClean="0"/>
              <a:t>الشكل الاستفهامي مع النفي </a:t>
            </a:r>
            <a:endParaRPr lang="ar-IQ" sz="3200" dirty="0"/>
          </a:p>
        </p:txBody>
      </p:sp>
      <p:sp>
        <p:nvSpPr>
          <p:cNvPr id="3" name="عنصر نائب للمحتوى 2"/>
          <p:cNvSpPr>
            <a:spLocks noGrp="1"/>
          </p:cNvSpPr>
          <p:nvPr>
            <p:ph idx="1"/>
          </p:nvPr>
        </p:nvSpPr>
        <p:spPr/>
        <p:txBody>
          <a:bodyPr>
            <a:normAutofit fontScale="92500" lnSpcReduction="10000"/>
          </a:bodyPr>
          <a:lstStyle/>
          <a:p>
            <a:r>
              <a:rPr lang="ar-IQ" sz="2800" dirty="0" smtClean="0"/>
              <a:t>تكون لاحقة الاستفهام المنفي مع فعل زمن المستقبل المنفي </a:t>
            </a:r>
            <a:r>
              <a:rPr lang="tr-TR" sz="2800" dirty="0" smtClean="0"/>
              <a:t>(mı,mi)</a:t>
            </a:r>
            <a:r>
              <a:rPr lang="ar-IQ" sz="2800" dirty="0" smtClean="0"/>
              <a:t> مع جميع الأشخاص وحسب التوافق الصوتي, ويضاف حرف الوقاية </a:t>
            </a:r>
            <a:r>
              <a:rPr lang="tr-TR" sz="2800" dirty="0" smtClean="0"/>
              <a:t>(y)</a:t>
            </a:r>
            <a:r>
              <a:rPr lang="ar-IQ" sz="2800" dirty="0" smtClean="0"/>
              <a:t>للشخص الأول المفرد والجمع لكي لا يلتقي حرفان صوتيان ويكون موقعها بين لاحقة الاستفهام واللاحقة الشخصية, إما بالنسبة للشخص الغائب الجمع فالاستفهام ويكون بعد لاحقة الجمع.</a:t>
            </a:r>
          </a:p>
          <a:p>
            <a:r>
              <a:rPr lang="ar-IQ" sz="2800" dirty="0" smtClean="0"/>
              <a:t>قاعدة الصيغة المنفية مع الاستفهام :</a:t>
            </a:r>
          </a:p>
          <a:p>
            <a:r>
              <a:rPr lang="ar-IQ" sz="2800" dirty="0" smtClean="0"/>
              <a:t>جذر الفعل+ لاحقة النفي+</a:t>
            </a:r>
            <a:r>
              <a:rPr lang="tr-TR" sz="2800" dirty="0" smtClean="0"/>
              <a:t>(y)</a:t>
            </a:r>
            <a:r>
              <a:rPr lang="ar-IQ" sz="2800" dirty="0" smtClean="0"/>
              <a:t>+لاحقة الزمن+ لاحقة الاستفهام+ لاحقة الشخص؟ </a:t>
            </a:r>
          </a:p>
          <a:p>
            <a:r>
              <a:rPr lang="tr-TR" sz="2800" dirty="0" smtClean="0"/>
              <a:t>(güvenmeyecek miyim?, güvenmeyecek misin?, güvenmeyecek mi?, güvenmeyecek miyiz?, güvenmeyecek misiniz?, güvenmeyecekler mi?)</a:t>
            </a:r>
            <a:endParaRPr lang="ar-IQ" sz="2800" dirty="0" smtClean="0"/>
          </a:p>
          <a:p>
            <a:endParaRPr lang="ar-IQ"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400</Words>
  <PresentationFormat>عرض على الشاشة (3:4)‏</PresentationFormat>
  <Paragraphs>29</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Gelecek Zaman Kipi </vt:lpstr>
      <vt:lpstr>Gelecek Zaman Kipi  صيغة الزمن المستقبل</vt:lpstr>
      <vt:lpstr>Olumlu Şekli الحالة المثبتة </vt:lpstr>
      <vt:lpstr>Olumsuz Şekli الحالة المنفية </vt:lpstr>
      <vt:lpstr>Soru Şekli الحالة الاستفهامية </vt:lpstr>
      <vt:lpstr>Olumsuz ile Soru Şekli الشكل الاستفهامي مع النفي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Gelecek Zaman Kipi </dc:title>
  <dc:creator>ماستر</dc:creator>
  <cp:lastModifiedBy>ماستر</cp:lastModifiedBy>
  <cp:revision>9</cp:revision>
  <dcterms:created xsi:type="dcterms:W3CDTF">2018-11-09T22:20:05Z</dcterms:created>
  <dcterms:modified xsi:type="dcterms:W3CDTF">2018-11-10T23:05:48Z</dcterms:modified>
</cp:coreProperties>
</file>