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tr-TR" dirty="0" smtClean="0"/>
              <a:t>Şart- dilek Kipi </a:t>
            </a:r>
            <a:endParaRPr lang="ar-IQ" dirty="0"/>
          </a:p>
        </p:txBody>
      </p:sp>
      <p:sp>
        <p:nvSpPr>
          <p:cNvPr id="3" name="عنوان فرعي 2"/>
          <p:cNvSpPr>
            <a:spLocks noGrp="1"/>
          </p:cNvSpPr>
          <p:nvPr>
            <p:ph type="subTitle" idx="1"/>
          </p:nvPr>
        </p:nvSpPr>
        <p:spPr/>
        <p:txBody>
          <a:bodyPr/>
          <a:lstStyle/>
          <a:p>
            <a:r>
              <a:rPr lang="ar-IQ" smtClean="0"/>
              <a:t>صيغة الشرط </a:t>
            </a: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Şart – Dilek Kipi</a:t>
            </a:r>
            <a:br>
              <a:rPr lang="tr-TR" sz="3200" dirty="0" smtClean="0"/>
            </a:br>
            <a:r>
              <a:rPr lang="ar-IQ" sz="3200" dirty="0" smtClean="0"/>
              <a:t>صيغة الشرط</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تصاغ هذه الصيغة بإضافة اللاحقة </a:t>
            </a:r>
            <a:r>
              <a:rPr lang="tr-TR" sz="2800" dirty="0" smtClean="0"/>
              <a:t>(sa,se)</a:t>
            </a:r>
            <a:r>
              <a:rPr lang="ar-IQ" sz="2800" dirty="0" smtClean="0"/>
              <a:t>إلى جذر الفعل وتستخدم حسب التوافق الصوتي, والجدير بالذكر </a:t>
            </a:r>
            <a:r>
              <a:rPr lang="ar-IQ" sz="2800" dirty="0" err="1" smtClean="0"/>
              <a:t>ان</a:t>
            </a:r>
            <a:r>
              <a:rPr lang="ar-IQ" sz="2800" dirty="0" smtClean="0"/>
              <a:t> صيغة الشرط هي الصيغة الوحيدة بين الصيغ الفعلية والتي لا تتمكن من صياغة جملة تامة اعتماداً على نفسها بل تحتاج إلى فعل أخر كجواب شرط لإكمال الجملة, غير أنها وعند إفادتها معنى معنى التمني فمن الممكن صياغة جملة تامة وحدها. وتستعمل مع هذه الصيغة النوع الثاني من اللواحق الشخصية.</a:t>
            </a:r>
          </a:p>
          <a:p>
            <a:r>
              <a:rPr lang="tr-TR" sz="2800" dirty="0" smtClean="0"/>
              <a:t>Teklik: 1.(m), 2.(n), 3.(----)</a:t>
            </a:r>
          </a:p>
          <a:p>
            <a:r>
              <a:rPr lang="tr-TR" sz="2800" dirty="0" smtClean="0"/>
              <a:t>Çokluk: 1.(k), 2.(nız,niz,nuz,nüz), 3.(lar,ler)</a:t>
            </a:r>
            <a:endParaRPr lang="ar-IQ" sz="2800" dirty="0" smtClean="0"/>
          </a:p>
          <a:p>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Olumlu Şekli</a:t>
            </a:r>
            <a:br>
              <a:rPr lang="tr-TR" sz="3200" dirty="0" smtClean="0"/>
            </a:br>
            <a:r>
              <a:rPr lang="ar-IQ" sz="3200" dirty="0" smtClean="0"/>
              <a:t>الحالة المثبتة</a:t>
            </a:r>
            <a:endParaRPr lang="ar-IQ" sz="3200" dirty="0"/>
          </a:p>
        </p:txBody>
      </p:sp>
      <p:sp>
        <p:nvSpPr>
          <p:cNvPr id="3" name="عنصر نائب للمحتوى 2"/>
          <p:cNvSpPr>
            <a:spLocks noGrp="1"/>
          </p:cNvSpPr>
          <p:nvPr>
            <p:ph idx="1"/>
          </p:nvPr>
        </p:nvSpPr>
        <p:spPr/>
        <p:txBody>
          <a:bodyPr/>
          <a:lstStyle/>
          <a:p>
            <a:r>
              <a:rPr lang="ar-IQ" dirty="0" smtClean="0"/>
              <a:t>قاعدة الصيغة المثبتة: </a:t>
            </a:r>
          </a:p>
          <a:p>
            <a:r>
              <a:rPr lang="ar-IQ" dirty="0" smtClean="0"/>
              <a:t>جذر الفعل + لاحقة الزمن+ لاحقة الشخص </a:t>
            </a:r>
          </a:p>
          <a:p>
            <a:r>
              <a:rPr lang="tr-TR" dirty="0" smtClean="0"/>
              <a:t>(gelsem, gelsen, gelse, gelsek, gelseniz, gelseler)</a:t>
            </a:r>
          </a:p>
          <a:p>
            <a:r>
              <a:rPr lang="tr-TR" dirty="0" smtClean="0"/>
              <a:t>(baksam, baksan,baksa, baksak,baksanız, baksalar )</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Olumsuz Şekli</a:t>
            </a:r>
            <a:br>
              <a:rPr lang="tr-TR" sz="3200" dirty="0" smtClean="0"/>
            </a:br>
            <a:r>
              <a:rPr lang="ar-IQ" sz="3200" dirty="0" smtClean="0"/>
              <a:t>الحالة المنفية </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لاحقة النفي هي </a:t>
            </a:r>
            <a:r>
              <a:rPr lang="tr-TR" sz="2800" dirty="0" smtClean="0"/>
              <a:t>(ma,me)</a:t>
            </a:r>
            <a:r>
              <a:rPr lang="ar-IQ" sz="2800" dirty="0" smtClean="0"/>
              <a:t>تضاف </a:t>
            </a:r>
            <a:r>
              <a:rPr lang="ar-IQ" sz="2800" dirty="0" err="1" smtClean="0"/>
              <a:t>الى</a:t>
            </a:r>
            <a:r>
              <a:rPr lang="ar-IQ" sz="2800" dirty="0" smtClean="0"/>
              <a:t> جذر الفعل مباشرة وتستعمل حسب التوافق الصوتي.</a:t>
            </a:r>
          </a:p>
          <a:p>
            <a:r>
              <a:rPr lang="ar-IQ" sz="2800" dirty="0" smtClean="0"/>
              <a:t>قاعدة الصيغة المنفية :</a:t>
            </a:r>
          </a:p>
          <a:p>
            <a:r>
              <a:rPr lang="ar-IQ" sz="2800" dirty="0" smtClean="0"/>
              <a:t>جذر الفعل+ لاحقة النفي+ لاحقة الصيغة+ لاحقة التملك </a:t>
            </a:r>
          </a:p>
          <a:p>
            <a:r>
              <a:rPr lang="tr-TR" sz="2800" dirty="0" smtClean="0"/>
              <a:t>(tutmasam, tutmasan, tutmasa, tutmasak, tutmasanız, tutmasalar)</a:t>
            </a:r>
          </a:p>
          <a:p>
            <a:r>
              <a:rPr lang="tr-TR" sz="2800" dirty="0" smtClean="0"/>
              <a:t>(onarmasam, onarmasan, onarmasa, onarmasak, onarmasanız, onarmasalar)</a:t>
            </a:r>
            <a:endParaRPr lang="ar-IQ"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Soru Şekli</a:t>
            </a:r>
            <a:br>
              <a:rPr lang="tr-TR" sz="3200" dirty="0" smtClean="0"/>
            </a:br>
            <a:r>
              <a:rPr lang="ar-IQ" sz="3200" dirty="0" smtClean="0"/>
              <a:t>الحالة الاستفهامية</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لاحقة الاستفهام تستخدم بعد لاحقة صيغة الشرط أو التمني وتكون </a:t>
            </a:r>
            <a:r>
              <a:rPr lang="tr-TR" sz="2800" dirty="0" smtClean="0"/>
              <a:t>(mı,mi)</a:t>
            </a:r>
            <a:r>
              <a:rPr lang="ar-IQ" sz="2800" dirty="0" smtClean="0"/>
              <a:t>وحسب التوافق الصوتي وبشكل منفصل.</a:t>
            </a:r>
          </a:p>
          <a:p>
            <a:r>
              <a:rPr lang="ar-IQ" sz="2800" dirty="0" smtClean="0"/>
              <a:t>قاعدة الصيغة المثبتة مع الاستفهام:</a:t>
            </a:r>
          </a:p>
          <a:p>
            <a:r>
              <a:rPr lang="ar-IQ" sz="2800" dirty="0" smtClean="0"/>
              <a:t>جذر الفعل+ لاحقة الزمن+ اللاحقة الشخصية +لاحقة الاستفهام؟</a:t>
            </a:r>
          </a:p>
          <a:p>
            <a:r>
              <a:rPr lang="tr-TR" sz="2800" dirty="0" smtClean="0"/>
              <a:t>(seçsem mi?, seçsen mi?, seçse mi?, seçsek mi?, seçseniz mi?, seçseler mi?)</a:t>
            </a:r>
          </a:p>
          <a:p>
            <a:r>
              <a:rPr lang="tr-TR" sz="2800" dirty="0" smtClean="0"/>
              <a:t>(solsam mı?, solsan mı?, solsa mı?, solsak mı?, solsanız mı?, solsalar mı?)</a:t>
            </a:r>
            <a:endParaRPr lang="ar-IQ"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tr-TR" sz="3200" dirty="0" smtClean="0"/>
              <a:t>Olumsuz Soru Şekli</a:t>
            </a:r>
            <a:br>
              <a:rPr lang="tr-TR" sz="3200" dirty="0" smtClean="0"/>
            </a:br>
            <a:r>
              <a:rPr lang="ar-IQ" sz="3200" dirty="0" smtClean="0"/>
              <a:t>شكل الاستفهام المنفي </a:t>
            </a:r>
            <a:endParaRPr lang="ar-IQ" sz="3200" dirty="0"/>
          </a:p>
        </p:txBody>
      </p:sp>
      <p:sp>
        <p:nvSpPr>
          <p:cNvPr id="3" name="عنصر نائب للمحتوى 2"/>
          <p:cNvSpPr>
            <a:spLocks noGrp="1"/>
          </p:cNvSpPr>
          <p:nvPr>
            <p:ph idx="1"/>
          </p:nvPr>
        </p:nvSpPr>
        <p:spPr/>
        <p:txBody>
          <a:bodyPr>
            <a:normAutofit/>
          </a:bodyPr>
          <a:lstStyle/>
          <a:p>
            <a:r>
              <a:rPr lang="ar-IQ" sz="2800" dirty="0" smtClean="0"/>
              <a:t>قاعدة الشكل المنفي للاستفهام:</a:t>
            </a:r>
          </a:p>
          <a:p>
            <a:r>
              <a:rPr lang="ar-IQ" sz="2800" dirty="0" smtClean="0"/>
              <a:t>جذر الفعل +لاحقة النفي+ لاحقة الصيغة+ اللاحقة الشخصية + لاحقة الاستفهام ؟</a:t>
            </a:r>
          </a:p>
          <a:p>
            <a:r>
              <a:rPr lang="tr-TR" sz="2800" dirty="0" smtClean="0"/>
              <a:t>(sevmesem mi?, sevmesen mi?, sevmese mi?, sevmesek mi?, sevmeseniz mi?, sevmeseler mi?)</a:t>
            </a:r>
          </a:p>
          <a:p>
            <a:r>
              <a:rPr lang="tr-TR" sz="2800" dirty="0" smtClean="0"/>
              <a:t>(uyumasam mı?, uyumasan mı?, uyumasa mı?, uyumasak mı?, uyumasanız mı?, uyumasalar mı?)</a:t>
            </a:r>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336</Words>
  <PresentationFormat>عرض على الشاشة (3:4)‏</PresentationFormat>
  <Paragraphs>28</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Şart- dilek Kipi </vt:lpstr>
      <vt:lpstr>Şart – Dilek Kipi صيغة الشرط</vt:lpstr>
      <vt:lpstr>Olumlu Şekli الحالة المثبتة</vt:lpstr>
      <vt:lpstr>Olumsuz Şekli الحالة المنفية </vt:lpstr>
      <vt:lpstr>Soru Şekli الحالة الاستفهامية</vt:lpstr>
      <vt:lpstr>Olumsuz Soru Şekli شكل الاستفهام المنفي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Şart- dilek Kipi </dc:title>
  <dc:creator>ماستر</dc:creator>
  <cp:lastModifiedBy>ماستر</cp:lastModifiedBy>
  <cp:revision>12</cp:revision>
  <dcterms:created xsi:type="dcterms:W3CDTF">2018-11-09T23:09:09Z</dcterms:created>
  <dcterms:modified xsi:type="dcterms:W3CDTF">2018-11-12T12:45:30Z</dcterms:modified>
</cp:coreProperties>
</file>