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Şimdiki Zaman Kipi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صيغة الزمن الحالي (المضارع)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Şimdiki Zaman </a:t>
            </a:r>
            <a:r>
              <a:rPr lang="tr-TR" sz="3200" dirty="0" smtClean="0"/>
              <a:t>Kipi</a:t>
            </a:r>
            <a:br>
              <a:rPr lang="tr-TR" sz="3200" dirty="0" smtClean="0"/>
            </a:br>
            <a:r>
              <a:rPr lang="tr-TR" sz="3200" dirty="0" smtClean="0"/>
              <a:t> </a:t>
            </a:r>
            <a:r>
              <a:rPr lang="ar-IQ" sz="3200" dirty="0" smtClean="0"/>
              <a:t>صيغة الزمن الحالي (المضارع)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800" dirty="0" smtClean="0"/>
              <a:t>تستعمل هذه الصيغة عندما يجري وقوع الحدث أو ابتدأ وقوعه وقت الحدث . ولاحقتها هي </a:t>
            </a:r>
            <a:r>
              <a:rPr lang="tr-TR" sz="2800" dirty="0" smtClean="0"/>
              <a:t>(yor)</a:t>
            </a:r>
            <a:r>
              <a:rPr lang="ar-IQ" sz="2800" dirty="0" smtClean="0"/>
              <a:t>وهي شاذة عن قاعدة التوافق الصوتي </a:t>
            </a:r>
            <a:r>
              <a:rPr lang="ar-IQ" sz="2800" dirty="0" err="1" smtClean="0"/>
              <a:t>اي</a:t>
            </a:r>
            <a:r>
              <a:rPr lang="ar-IQ" sz="2800" dirty="0" smtClean="0"/>
              <a:t> ما معناه تبقى ثابتة ولا تتغير وتأخذ النوع الأول من لواحق التملك الشخصية التي تستعمل مع </a:t>
            </a:r>
            <a:r>
              <a:rPr lang="ar-IQ" sz="2800" dirty="0" smtClean="0"/>
              <a:t>الأفعال.وهي </a:t>
            </a:r>
          </a:p>
          <a:p>
            <a:r>
              <a:rPr lang="tr-TR" sz="2800" dirty="0" smtClean="0"/>
              <a:t>Teklik: 1.(ım,im,um,üm) 2.(sın,sin,sun,sün)3.(-----)</a:t>
            </a:r>
            <a:endParaRPr lang="ar-IQ" sz="2800" dirty="0" smtClean="0"/>
          </a:p>
          <a:p>
            <a:r>
              <a:rPr lang="tr-TR" sz="2800" dirty="0" smtClean="0"/>
              <a:t>Çokluk: 1.(ız,iz,uz,üz)2.(sınız,siniz,sunuz,sünüz) 3.(lar,ler)</a:t>
            </a:r>
            <a:endParaRPr lang="ar-IQ" sz="2800" dirty="0" smtClean="0"/>
          </a:p>
          <a:p>
            <a:r>
              <a:rPr lang="ar-IQ" sz="2800" dirty="0" smtClean="0"/>
              <a:t>إذا كان جذر الفعل حرفاً صامتاً يضاف قبل اللاحقة </a:t>
            </a:r>
            <a:r>
              <a:rPr lang="tr-TR" sz="2800" dirty="0" smtClean="0"/>
              <a:t>(yor)</a:t>
            </a:r>
            <a:r>
              <a:rPr lang="ar-IQ" sz="2800" dirty="0" smtClean="0"/>
              <a:t>إحدى الحروف الصوتية الضيقة </a:t>
            </a:r>
            <a:r>
              <a:rPr lang="tr-TR" sz="2800" dirty="0" smtClean="0"/>
              <a:t>(ı,i,u,ü)</a:t>
            </a:r>
            <a:r>
              <a:rPr lang="ar-IQ" sz="2800" dirty="0" smtClean="0"/>
              <a:t> وحسب المقطع الصوتي الأخير من جذر الفعل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>Şimdiki Zaman Kipi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tr-TR" sz="3200" dirty="0" smtClean="0"/>
              <a:t> </a:t>
            </a:r>
            <a:r>
              <a:rPr lang="tr-TR" sz="3200" dirty="0" smtClean="0"/>
              <a:t>Olumlu Şekli</a:t>
            </a:r>
            <a:r>
              <a:rPr lang="ar-IQ" sz="3200" dirty="0" smtClean="0"/>
              <a:t>الحالة المثبتة</a:t>
            </a:r>
            <a:br>
              <a:rPr lang="ar-IQ" sz="3200" dirty="0" smtClean="0"/>
            </a:b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Olumlu Şekli</a:t>
            </a:r>
            <a:r>
              <a:rPr lang="ar-IQ" sz="2800" dirty="0" smtClean="0"/>
              <a:t>الحالة المثبتة</a:t>
            </a:r>
            <a:endParaRPr lang="tr-TR" sz="2800" dirty="0" smtClean="0"/>
          </a:p>
          <a:p>
            <a:r>
              <a:rPr lang="ar-IQ" sz="2800" dirty="0" smtClean="0"/>
              <a:t>قاعدة الصيغة المثبتة:</a:t>
            </a:r>
          </a:p>
          <a:p>
            <a:r>
              <a:rPr lang="ar-IQ" sz="2800" dirty="0" smtClean="0"/>
              <a:t>جذر الفعل+</a:t>
            </a:r>
            <a:r>
              <a:rPr lang="tr-TR" sz="2800" dirty="0" smtClean="0"/>
              <a:t>(ı,i,u,ü)</a:t>
            </a:r>
            <a:r>
              <a:rPr lang="ar-IQ" sz="2800" dirty="0" smtClean="0"/>
              <a:t>+لاحقة الزمن+لاحقة الشخص</a:t>
            </a:r>
          </a:p>
          <a:p>
            <a:r>
              <a:rPr lang="tr-TR" sz="2800" dirty="0" smtClean="0"/>
              <a:t>(atıyorum, atıyorsun, atıyor, atıyoruz, atıyorsunuz, atıyorlar </a:t>
            </a:r>
            <a:r>
              <a:rPr lang="tr-TR" sz="2800" dirty="0" smtClean="0"/>
              <a:t>)</a:t>
            </a:r>
          </a:p>
          <a:p>
            <a:r>
              <a:rPr lang="tr-TR" sz="2800" dirty="0" smtClean="0"/>
              <a:t>(uyuyorum, uyuyorsun, uyuyor, uyuyoruz, uyuyorsunuz, uyuyorlar)</a:t>
            </a:r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Şimdiki zaman kipi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800" dirty="0" smtClean="0"/>
              <a:t>إذا كان جذر الفعل ينتهي بحرف صوتي ضيق </a:t>
            </a:r>
            <a:r>
              <a:rPr lang="tr-TR" sz="2800" dirty="0" smtClean="0"/>
              <a:t>(ı,i,u,ü)</a:t>
            </a:r>
            <a:r>
              <a:rPr lang="ar-IQ" sz="2800" dirty="0" smtClean="0"/>
              <a:t>تضاف لاحقة الزمن المضارع </a:t>
            </a:r>
            <a:r>
              <a:rPr lang="tr-TR" sz="2800" dirty="0" smtClean="0"/>
              <a:t>(yor)</a:t>
            </a:r>
            <a:r>
              <a:rPr lang="ar-IQ" sz="2800" dirty="0" smtClean="0"/>
              <a:t>إلى جذر الفعل مباشرة.</a:t>
            </a:r>
          </a:p>
          <a:p>
            <a:r>
              <a:rPr lang="tr-TR" sz="2800" dirty="0" smtClean="0"/>
              <a:t>(tanıyorum, tanıyorsun, tanıyor, tanıyoruz, tanıyorsunuz, tanıyorlar )</a:t>
            </a:r>
            <a:endParaRPr lang="ar-IQ" sz="2800" dirty="0" smtClean="0"/>
          </a:p>
          <a:p>
            <a:r>
              <a:rPr lang="ar-IQ" sz="2800" dirty="0" smtClean="0"/>
              <a:t>إذا كان جذر الفعل ينتهي بحرف واسع مسطح </a:t>
            </a:r>
            <a:r>
              <a:rPr lang="tr-TR" sz="2800" dirty="0" smtClean="0"/>
              <a:t>(a,e)</a:t>
            </a:r>
            <a:r>
              <a:rPr lang="ar-IQ" sz="2800" dirty="0" smtClean="0"/>
              <a:t>فان هذان الحرفان يتحولان إلى إحدى الحروف الصوتية ألضيقه </a:t>
            </a:r>
            <a:r>
              <a:rPr lang="tr-TR" sz="2800" dirty="0" smtClean="0"/>
              <a:t>   (ı,i,u,ü)</a:t>
            </a:r>
            <a:r>
              <a:rPr lang="ar-IQ" sz="2800" dirty="0" smtClean="0"/>
              <a:t>وحسب الحرف الصوتي الذي يسبقها.</a:t>
            </a:r>
          </a:p>
          <a:p>
            <a:r>
              <a:rPr lang="tr-TR" sz="2800" dirty="0" smtClean="0"/>
              <a:t>(bağlamak)</a:t>
            </a:r>
            <a:endParaRPr lang="ar-IQ" sz="2800" dirty="0" smtClean="0"/>
          </a:p>
          <a:p>
            <a:r>
              <a:rPr lang="tr-TR" sz="2800" dirty="0" smtClean="0"/>
              <a:t>(bağlıyorum, bağlıyorsun, bağlıyor, bağlıyoruz, bağlıyorsunuz, bağlıyorlar )</a:t>
            </a:r>
            <a:endParaRPr lang="ar-IQ" sz="2800" dirty="0" smtClean="0"/>
          </a:p>
          <a:p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ar-IQ" sz="2800" dirty="0" smtClean="0"/>
              <a:t>الشكل المنفي </a:t>
            </a:r>
            <a:r>
              <a:rPr lang="tr-TR" sz="3200" dirty="0" smtClean="0"/>
              <a:t>Olumsuz</a:t>
            </a:r>
            <a:r>
              <a:rPr lang="tr-TR" sz="2800" dirty="0" smtClean="0"/>
              <a:t> Şekli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r>
              <a:rPr lang="ar-IQ" sz="2800" dirty="0" smtClean="0"/>
              <a:t>يقلب حرف</a:t>
            </a:r>
            <a:r>
              <a:rPr lang="tr-TR" sz="2800" dirty="0" smtClean="0"/>
              <a:t>(t)</a:t>
            </a:r>
            <a:r>
              <a:rPr lang="ar-IQ" sz="2800" dirty="0" smtClean="0"/>
              <a:t>في أخر الفعل </a:t>
            </a:r>
            <a:r>
              <a:rPr lang="tr-TR" sz="2800" dirty="0" smtClean="0"/>
              <a:t>(git)</a:t>
            </a:r>
            <a:r>
              <a:rPr lang="ar-IQ" sz="2800" dirty="0" smtClean="0"/>
              <a:t>والفعل المساعد </a:t>
            </a:r>
            <a:r>
              <a:rPr lang="tr-TR" sz="2800" dirty="0" smtClean="0"/>
              <a:t>(et)</a:t>
            </a:r>
            <a:r>
              <a:rPr lang="ar-IQ" sz="2800" dirty="0" smtClean="0"/>
              <a:t>والذي يستعمل كفعل مساعد مع الكلمات العربية لتكوين أفعال مركبة في صيغة الزمن المضارع إلى الحرف </a:t>
            </a:r>
            <a:r>
              <a:rPr lang="tr-TR" sz="2800" dirty="0" smtClean="0"/>
              <a:t>(d)</a:t>
            </a:r>
          </a:p>
          <a:p>
            <a:r>
              <a:rPr lang="tr-TR" sz="2800" dirty="0" smtClean="0"/>
              <a:t>Gidiyorum, takip ediyor, dikkat ediyorsun</a:t>
            </a:r>
            <a:endParaRPr lang="ar-IQ" sz="2800" dirty="0" smtClean="0"/>
          </a:p>
          <a:p>
            <a:r>
              <a:rPr lang="ar-IQ" sz="2800" dirty="0" smtClean="0"/>
              <a:t>الحالة المنفية </a:t>
            </a:r>
            <a:r>
              <a:rPr lang="tr-TR" sz="2800" dirty="0" smtClean="0"/>
              <a:t>Olumsuz Şekli </a:t>
            </a:r>
            <a:r>
              <a:rPr lang="ar-IQ" sz="2800" dirty="0" smtClean="0"/>
              <a:t>لاحقة نفي الأفعال</a:t>
            </a:r>
            <a:r>
              <a:rPr lang="tr-TR" sz="2800" dirty="0" smtClean="0"/>
              <a:t>(ma,me) </a:t>
            </a:r>
            <a:r>
              <a:rPr lang="ar-IQ" sz="2800" dirty="0" smtClean="0"/>
              <a:t>وتستعمل قبل لاحقة الصيغة ويتحول الحرف الواسع المسطح الموجود في نهاية لاحقة النفي </a:t>
            </a:r>
            <a:r>
              <a:rPr lang="tr-TR" sz="2800" dirty="0" smtClean="0"/>
              <a:t>(a,e)</a:t>
            </a:r>
            <a:r>
              <a:rPr lang="ar-IQ" sz="2800" dirty="0" smtClean="0"/>
              <a:t>إلى إحدى الحروف الضيقة الأربعة وبذلك تكون لاحقة النفي </a:t>
            </a:r>
            <a:r>
              <a:rPr lang="tr-TR" sz="2800" dirty="0" smtClean="0"/>
              <a:t>(mı,mi,mu,mü)</a:t>
            </a:r>
            <a:r>
              <a:rPr lang="ar-IQ" sz="2800" dirty="0" smtClean="0"/>
              <a:t>وتستعمل حسب التوافق الصوتي </a:t>
            </a:r>
          </a:p>
          <a:p>
            <a:r>
              <a:rPr lang="ar-IQ" sz="2800" dirty="0" smtClean="0"/>
              <a:t>قاعدة الصيغة المنفية :جذر الفعل+لاحقة النفي+لاحقة الزمن+لاحقة الشخص</a:t>
            </a:r>
            <a:r>
              <a:rPr lang="tr-TR" sz="2800" dirty="0" smtClean="0"/>
              <a:t>(söylemiyorum)</a:t>
            </a:r>
          </a:p>
          <a:p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 Soru Şekli 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ar-IQ" sz="2800" dirty="0" smtClean="0"/>
              <a:t>الحالة </a:t>
            </a:r>
            <a:r>
              <a:rPr lang="ar-IQ" sz="2800" dirty="0" smtClean="0"/>
              <a:t>الاستفهامية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2800" dirty="0" smtClean="0"/>
              <a:t>لاحقة الاستفهام </a:t>
            </a:r>
            <a:r>
              <a:rPr lang="tr-TR" sz="2800" dirty="0" smtClean="0"/>
              <a:t>(mı,mi,mu,mü)</a:t>
            </a:r>
            <a:r>
              <a:rPr lang="ar-IQ" sz="2800" dirty="0" smtClean="0"/>
              <a:t>تستخدم حسب التوافق الصوتي وتكون بعد لاحقة الصيغة </a:t>
            </a:r>
            <a:r>
              <a:rPr lang="tr-TR" sz="2800" dirty="0" smtClean="0"/>
              <a:t>(yor)</a:t>
            </a:r>
            <a:r>
              <a:rPr lang="ar-IQ" sz="2800" dirty="0" smtClean="0"/>
              <a:t>بشكل منفصل وتكون متصلة مع اللاحقة الشخصية ويضاف حرف الوقاية </a:t>
            </a:r>
            <a:r>
              <a:rPr lang="tr-TR" sz="2800" dirty="0" smtClean="0"/>
              <a:t>(y)</a:t>
            </a:r>
            <a:r>
              <a:rPr lang="ar-IQ" sz="2800" dirty="0" smtClean="0"/>
              <a:t>للشخص </a:t>
            </a:r>
            <a:r>
              <a:rPr lang="ar-IQ" sz="2800" dirty="0" err="1" smtClean="0"/>
              <a:t>الاول</a:t>
            </a:r>
            <a:r>
              <a:rPr lang="ar-IQ" sz="2800" dirty="0" smtClean="0"/>
              <a:t> المفرد والجمع لكي لا يلتقي حرفان صوتيان ويكون موقعها بين لاحقة الاستفهام واللاحقة الشخصية </a:t>
            </a:r>
            <a:r>
              <a:rPr lang="ar-IQ" sz="2800" dirty="0" err="1" smtClean="0"/>
              <a:t>اما</a:t>
            </a:r>
            <a:r>
              <a:rPr lang="ar-IQ" sz="2800" dirty="0" smtClean="0"/>
              <a:t> بالنسبة للشخص الغائب الجمع فالاستفهام يكون بعد لاحقة الجمع.</a:t>
            </a:r>
          </a:p>
          <a:p>
            <a:r>
              <a:rPr lang="ar-IQ" sz="2800" dirty="0" smtClean="0"/>
              <a:t>قاعدة الصيغة المثبتة مع الاستفهام </a:t>
            </a:r>
          </a:p>
          <a:p>
            <a:r>
              <a:rPr lang="ar-IQ" sz="2800" dirty="0" smtClean="0"/>
              <a:t>جذر الفعل+لاحقة الزمن+لاحقة الاستفهام+</a:t>
            </a:r>
            <a:r>
              <a:rPr lang="tr-TR" sz="2800" dirty="0" smtClean="0"/>
              <a:t>y</a:t>
            </a:r>
            <a:r>
              <a:rPr lang="ar-IQ" sz="2800" dirty="0" smtClean="0"/>
              <a:t>+لاحقة الشخص؟</a:t>
            </a:r>
          </a:p>
          <a:p>
            <a:r>
              <a:rPr lang="tr-TR" sz="2800" dirty="0" smtClean="0"/>
              <a:t>(istiyor muyum?, istiyor musun?, istiyor mu?, istiyor musunuz?, istiyor musunuz?, istiyorlar mı?)</a:t>
            </a:r>
            <a:endParaRPr lang="ar-IQ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 الشكل </a:t>
            </a:r>
            <a:r>
              <a:rPr lang="ar-IQ" sz="3200" dirty="0" smtClean="0"/>
              <a:t>الاستفهامي مع </a:t>
            </a:r>
            <a:r>
              <a:rPr lang="ar-IQ" sz="3200" dirty="0" smtClean="0"/>
              <a:t>النفي</a:t>
            </a:r>
            <a:br>
              <a:rPr lang="ar-IQ" sz="3200" dirty="0" smtClean="0"/>
            </a:br>
            <a:r>
              <a:rPr lang="ar-IQ" sz="3200" dirty="0" smtClean="0"/>
              <a:t> </a:t>
            </a:r>
            <a:r>
              <a:rPr lang="tr-TR" sz="3200" dirty="0" smtClean="0"/>
              <a:t>Olumsuz ile Soru Şekli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2800" dirty="0" smtClean="0"/>
              <a:t>الاستفهام المنفي يكون بنفي الجذر ثم نضع لاحقة الصيغة وبعدها لاحقة الاستفهام واللاحقة الشخصية ويجب إن لا ننسى إن لاحقة النفي </a:t>
            </a:r>
            <a:r>
              <a:rPr lang="tr-TR" sz="2800" dirty="0" smtClean="0"/>
              <a:t>(ma,me)</a:t>
            </a:r>
            <a:r>
              <a:rPr lang="ar-IQ" sz="2800" dirty="0" smtClean="0"/>
              <a:t>في زمن المضارع تكون </a:t>
            </a:r>
            <a:r>
              <a:rPr lang="tr-TR" sz="2800" dirty="0" smtClean="0"/>
              <a:t>(mı,mi,mu,mü)</a:t>
            </a:r>
            <a:r>
              <a:rPr lang="ar-IQ" sz="2800" dirty="0" smtClean="0"/>
              <a:t>كما ذكرنا ذلك سابقاً.</a:t>
            </a:r>
          </a:p>
          <a:p>
            <a:r>
              <a:rPr lang="ar-IQ" sz="2800" dirty="0" smtClean="0"/>
              <a:t>قاعدة الصيغة المنفية مع الاستفهام </a:t>
            </a:r>
          </a:p>
          <a:p>
            <a:r>
              <a:rPr lang="ar-IQ" sz="2800" dirty="0" smtClean="0"/>
              <a:t>جذر الفعل+لاحقة النفي+لاحقة الزمن+لاحقة الاستفهام+لاحقة الشخص؟</a:t>
            </a:r>
          </a:p>
          <a:p>
            <a:r>
              <a:rPr lang="tr-TR" sz="2800" dirty="0" smtClean="0"/>
              <a:t>(savunmuyor muyum?, savunmuyor musun?, savunmuyor mu?,savunmuyor muyuz?, savunmuyor musunuz?, savunmuyorlar mı?)</a:t>
            </a:r>
            <a:endParaRPr lang="ar-IQ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477</Words>
  <PresentationFormat>عرض على الشاشة (3:4)‏</PresentationFormat>
  <Paragraphs>34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Şimdiki Zaman Kipi</vt:lpstr>
      <vt:lpstr>Şimdiki Zaman Kipi  صيغة الزمن الحالي (المضارع)</vt:lpstr>
      <vt:lpstr>Şimdiki Zaman Kipi  Olumlu Şekliالحالة المثبتة </vt:lpstr>
      <vt:lpstr>Şimdiki zaman kipi </vt:lpstr>
      <vt:lpstr>الشكل المنفي Olumsuz Şekli </vt:lpstr>
      <vt:lpstr> Soru Şekli  الحالة الاستفهامية </vt:lpstr>
      <vt:lpstr> الشكل الاستفهامي مع النفي  Olumsuz ile Soru Şekli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Şimdiki Zaman Kipi صيغة الزمن الحالي (المضارع)</dc:title>
  <dc:creator>ماستر</dc:creator>
  <cp:lastModifiedBy>ماستر</cp:lastModifiedBy>
  <cp:revision>9</cp:revision>
  <dcterms:created xsi:type="dcterms:W3CDTF">2018-11-09T21:53:24Z</dcterms:created>
  <dcterms:modified xsi:type="dcterms:W3CDTF">2018-11-10T21:34:24Z</dcterms:modified>
</cp:coreProperties>
</file>