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Geniş Zaman Kipi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صيغة </a:t>
            </a:r>
            <a:r>
              <a:rPr lang="ar-IQ" smtClean="0"/>
              <a:t>الزمن الواسع </a:t>
            </a:r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Olumsuzun Soru Şekli </a:t>
            </a:r>
            <a:br>
              <a:rPr lang="tr-TR" sz="3200" dirty="0" smtClean="0"/>
            </a:br>
            <a:r>
              <a:rPr lang="ar-IQ" sz="3200" dirty="0" smtClean="0"/>
              <a:t>الشكل الاستفهامي للحالة المنفية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قاعدة الصيغة المنفية مع الاستفهام</a:t>
            </a:r>
            <a:r>
              <a:rPr lang="ar-IQ" dirty="0" smtClean="0"/>
              <a:t>:</a:t>
            </a:r>
          </a:p>
          <a:p>
            <a:r>
              <a:rPr lang="ar-IQ" dirty="0" smtClean="0"/>
              <a:t> </a:t>
            </a:r>
            <a:r>
              <a:rPr lang="ar-IQ" dirty="0" smtClean="0"/>
              <a:t>جذر الفعل+لاحقة النفي+لاحقة الاستفهام+لاحقة الشخص؟</a:t>
            </a:r>
          </a:p>
          <a:p>
            <a:r>
              <a:rPr lang="tr-TR" dirty="0" smtClean="0"/>
              <a:t>(sanmaz mıyım?,sanmaz mısın?, sanmaz mı?, sanmaz mıyız?, sanmaz mısınız?, sanmazlar mı?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Geniş zaman Kipi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ar-IQ" sz="3200" dirty="0" smtClean="0"/>
              <a:t>صيغة الزمن الواسع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>
                <a:cs typeface="+mj-cs"/>
              </a:rPr>
              <a:t>تفيد هذه الصيغة وقوع حدث غير متصل بزمن معين </a:t>
            </a:r>
            <a:r>
              <a:rPr lang="ar-IQ" sz="2800" dirty="0" smtClean="0">
                <a:cs typeface="+mj-cs"/>
              </a:rPr>
              <a:t>أو </a:t>
            </a:r>
            <a:r>
              <a:rPr lang="ar-IQ" sz="2800" dirty="0" smtClean="0">
                <a:cs typeface="+mj-cs"/>
              </a:rPr>
              <a:t>متوقع الحدوث ومن الناحية الزمنية كل وقت </a:t>
            </a:r>
            <a:r>
              <a:rPr lang="ar-IQ" sz="2800" dirty="0" smtClean="0">
                <a:cs typeface="+mj-cs"/>
              </a:rPr>
              <a:t>إي </a:t>
            </a:r>
            <a:r>
              <a:rPr lang="ar-IQ" sz="2800" dirty="0" smtClean="0">
                <a:cs typeface="+mj-cs"/>
              </a:rPr>
              <a:t>دائماً وهذه الصيغة مناسبة جداً للتعبير عن الحقائق العامة وتستعمل كذلك في صيغة المستقبل وكذلك تُعبر عن صيغة </a:t>
            </a:r>
            <a:r>
              <a:rPr lang="ar-IQ" sz="2800" dirty="0" smtClean="0">
                <a:cs typeface="+mj-cs"/>
              </a:rPr>
              <a:t>الأمر </a:t>
            </a:r>
            <a:r>
              <a:rPr lang="ar-IQ" sz="2800" dirty="0" smtClean="0">
                <a:cs typeface="+mj-cs"/>
              </a:rPr>
              <a:t>برقة عند استعمالها في الخطابات مع لاحقة السؤال </a:t>
            </a:r>
            <a:r>
              <a:rPr lang="ar-IQ" sz="2800" dirty="0" smtClean="0">
                <a:cs typeface="+mj-cs"/>
              </a:rPr>
              <a:t>وتأخذ </a:t>
            </a:r>
            <a:r>
              <a:rPr lang="ar-IQ" sz="2800" dirty="0" smtClean="0">
                <a:cs typeface="+mj-cs"/>
              </a:rPr>
              <a:t>النوع </a:t>
            </a:r>
            <a:r>
              <a:rPr lang="ar-IQ" sz="2800" dirty="0" smtClean="0">
                <a:cs typeface="+mj-cs"/>
              </a:rPr>
              <a:t>الأول </a:t>
            </a:r>
            <a:r>
              <a:rPr lang="ar-IQ" sz="2800" dirty="0" smtClean="0">
                <a:cs typeface="+mj-cs"/>
              </a:rPr>
              <a:t>من لواحق التملك الشخصية والتي تستعمل مع </a:t>
            </a:r>
            <a:r>
              <a:rPr lang="ar-IQ" sz="2800" dirty="0" smtClean="0">
                <a:cs typeface="+mj-cs"/>
              </a:rPr>
              <a:t>الأفعال. </a:t>
            </a:r>
            <a:r>
              <a:rPr lang="ar-IQ" sz="2800" dirty="0" smtClean="0">
                <a:cs typeface="+mj-cs"/>
              </a:rPr>
              <a:t>والتي هي:</a:t>
            </a:r>
          </a:p>
          <a:p>
            <a:r>
              <a:rPr lang="tr-TR" sz="2800" dirty="0" smtClean="0">
                <a:cs typeface="+mj-cs"/>
              </a:rPr>
              <a:t>Teklik: 1.(ım,im,um,üm) 2.(sın,sin,sun,sün) 3.(----)</a:t>
            </a:r>
            <a:endParaRPr lang="ar-IQ" sz="2800" dirty="0" smtClean="0">
              <a:cs typeface="+mj-cs"/>
            </a:endParaRPr>
          </a:p>
          <a:p>
            <a:r>
              <a:rPr lang="tr-TR" sz="2800" dirty="0" smtClean="0">
                <a:cs typeface="+mj-cs"/>
              </a:rPr>
              <a:t>Çokluk: 1.(ız,iz,uz,üz)2. (sınız,siniz,sunuz,sünüz) 3.(lar,ler)</a:t>
            </a:r>
            <a:endParaRPr lang="ar-IQ" sz="28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Geniş zaman Kipi Ekleri </a:t>
            </a:r>
            <a:br>
              <a:rPr lang="tr-TR" sz="3200" dirty="0" smtClean="0"/>
            </a:br>
            <a:r>
              <a:rPr lang="ar-IQ" sz="3200" dirty="0" smtClean="0"/>
              <a:t>لواحق صيغة الزمن الواسع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لواحق صيغة الزمن الواسع هي هذه الإشكال الثلاثة وتستعمل حسب التوافق الصوتي ويكون استخدامها كالتالي:</a:t>
            </a:r>
          </a:p>
          <a:p>
            <a:r>
              <a:rPr lang="ar-IQ" sz="2800" dirty="0" smtClean="0"/>
              <a:t>1. إذا كان جذر الفعل منتهياً بحرف صوتي </a:t>
            </a:r>
            <a:r>
              <a:rPr lang="tr-TR" sz="2800" dirty="0" smtClean="0"/>
              <a:t>(a,e,ı,i,u,ü)</a:t>
            </a:r>
            <a:r>
              <a:rPr lang="ar-IQ" sz="2800" dirty="0" smtClean="0"/>
              <a:t>تُضاف اللاحقة </a:t>
            </a:r>
            <a:r>
              <a:rPr lang="tr-TR" sz="2800" dirty="0" smtClean="0"/>
              <a:t>(r)</a:t>
            </a:r>
            <a:r>
              <a:rPr lang="ar-IQ" sz="2800" dirty="0" smtClean="0"/>
              <a:t>فقط إلى جذر الفعل مثل:</a:t>
            </a:r>
          </a:p>
          <a:p>
            <a:r>
              <a:rPr lang="tr-TR" sz="2800" dirty="0" smtClean="0"/>
              <a:t>Yağlamak------------- yağlar</a:t>
            </a:r>
            <a:endParaRPr lang="ar-IQ" sz="2800" dirty="0" smtClean="0"/>
          </a:p>
          <a:p>
            <a:r>
              <a:rPr lang="tr-TR" sz="2800" dirty="0" smtClean="0"/>
              <a:t>Uyumak-------------    uyur </a:t>
            </a:r>
          </a:p>
          <a:p>
            <a:r>
              <a:rPr lang="tr-TR" sz="2800" dirty="0" smtClean="0"/>
              <a:t>Açıklamak------------- açıklar</a:t>
            </a:r>
          </a:p>
          <a:p>
            <a:r>
              <a:rPr lang="tr-TR" sz="2800" dirty="0" smtClean="0"/>
              <a:t>Başlamak-------------- başlar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2. </a:t>
            </a:r>
            <a:r>
              <a:rPr lang="ar-IQ" sz="2800" dirty="0" smtClean="0"/>
              <a:t>إذا </a:t>
            </a:r>
            <a:r>
              <a:rPr lang="ar-IQ" sz="2800" dirty="0" smtClean="0"/>
              <a:t>كان جذر الفعل متكوناً من أكثر من مقطع صوتي واجد ولا ينتهي بحرف صوتي نضيف اللاحقة </a:t>
            </a:r>
            <a:r>
              <a:rPr lang="tr-TR" sz="2800" dirty="0" smtClean="0"/>
              <a:t>(ır,ir,ur,ür)</a:t>
            </a:r>
            <a:r>
              <a:rPr lang="ar-IQ" sz="2800" dirty="0" smtClean="0"/>
              <a:t>إلى جذر الفعل وحسب التوافق الصوتي.مثل:</a:t>
            </a:r>
          </a:p>
          <a:p>
            <a:r>
              <a:rPr lang="tr-TR" sz="2800" dirty="0" smtClean="0"/>
              <a:t>Ulaşmak -----------------ulaşır</a:t>
            </a:r>
            <a:endParaRPr lang="ar-IQ" sz="2800" dirty="0" smtClean="0"/>
          </a:p>
          <a:p>
            <a:r>
              <a:rPr lang="tr-TR" sz="2800" dirty="0" smtClean="0"/>
              <a:t>Doldurmak--------------doldurur</a:t>
            </a:r>
          </a:p>
          <a:p>
            <a:r>
              <a:rPr lang="tr-TR" sz="2800" dirty="0" smtClean="0"/>
              <a:t>Görüşmek---------------görüşür</a:t>
            </a:r>
          </a:p>
          <a:p>
            <a:r>
              <a:rPr lang="tr-TR" sz="2800" dirty="0" smtClean="0"/>
              <a:t>Değişmek----------------değişir</a:t>
            </a:r>
            <a:endParaRPr lang="ar-IQ" sz="2800" dirty="0" smtClean="0"/>
          </a:p>
          <a:p>
            <a:r>
              <a:rPr lang="tr-TR" sz="2800" dirty="0" smtClean="0"/>
              <a:t>Bitirmek-------------------bitirir</a:t>
            </a:r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3.تضاف اللاحقة </a:t>
            </a:r>
            <a:r>
              <a:rPr lang="tr-TR" sz="2800" dirty="0" smtClean="0"/>
              <a:t>(ar,er)</a:t>
            </a:r>
            <a:r>
              <a:rPr lang="ar-IQ" sz="2800" dirty="0" smtClean="0"/>
              <a:t>لجذر الفعل </a:t>
            </a:r>
            <a:r>
              <a:rPr lang="ar-IQ" sz="2800" dirty="0" smtClean="0"/>
              <a:t>إذا </a:t>
            </a:r>
            <a:r>
              <a:rPr lang="ar-IQ" sz="2800" dirty="0" smtClean="0"/>
              <a:t>كان متكوناً من مقطع واحد وغير منتهي بحرف صوتي باستثناء الفعلين </a:t>
            </a:r>
            <a:r>
              <a:rPr lang="tr-TR" sz="2800" dirty="0" smtClean="0"/>
              <a:t>(yemek, demek)</a:t>
            </a:r>
            <a:r>
              <a:rPr lang="ar-IQ" sz="2800" dirty="0" smtClean="0"/>
              <a:t> واللذان تضاف </a:t>
            </a:r>
            <a:r>
              <a:rPr lang="ar-IQ" sz="2800" dirty="0" smtClean="0"/>
              <a:t>لهما اللاحقة </a:t>
            </a:r>
            <a:r>
              <a:rPr lang="tr-TR" sz="2800" dirty="0" smtClean="0"/>
              <a:t>(r)</a:t>
            </a:r>
            <a:r>
              <a:rPr lang="ar-IQ" sz="2800" dirty="0" smtClean="0"/>
              <a:t>فقط </a:t>
            </a:r>
            <a:r>
              <a:rPr lang="ar-IQ" sz="2800" dirty="0" smtClean="0"/>
              <a:t>لأنهما </a:t>
            </a:r>
            <a:r>
              <a:rPr lang="ar-IQ" sz="2800" dirty="0" smtClean="0"/>
              <a:t>شاذان.مثل </a:t>
            </a:r>
          </a:p>
          <a:p>
            <a:r>
              <a:rPr lang="tr-TR" sz="2800" dirty="0" smtClean="0"/>
              <a:t>Açmak--------açar, esmek------eser, inmek--------iner, susmak--------susar   v.b.</a:t>
            </a:r>
          </a:p>
          <a:p>
            <a:r>
              <a:rPr lang="tr-TR" sz="2800" dirty="0" smtClean="0"/>
              <a:t>Yemek-------yer, demek-------der </a:t>
            </a:r>
            <a:endParaRPr lang="ar-IQ" sz="2800" dirty="0" smtClean="0"/>
          </a:p>
          <a:p>
            <a:r>
              <a:rPr lang="ar-IQ" sz="2800" dirty="0" smtClean="0"/>
              <a:t>أيضاً </a:t>
            </a:r>
            <a:r>
              <a:rPr lang="ar-IQ" sz="2800" dirty="0" smtClean="0"/>
              <a:t>يقلب حرف </a:t>
            </a:r>
            <a:r>
              <a:rPr lang="tr-TR" sz="2800" dirty="0" smtClean="0"/>
              <a:t>(t)</a:t>
            </a:r>
            <a:r>
              <a:rPr lang="ar-IQ" sz="2800" dirty="0" smtClean="0"/>
              <a:t>في </a:t>
            </a:r>
            <a:r>
              <a:rPr lang="ar-IQ" sz="2800" dirty="0" smtClean="0"/>
              <a:t>أخر </a:t>
            </a:r>
            <a:r>
              <a:rPr lang="ar-IQ" sz="2800" dirty="0" smtClean="0"/>
              <a:t>الفعل </a:t>
            </a:r>
            <a:r>
              <a:rPr lang="tr-TR" sz="2800" dirty="0" smtClean="0"/>
              <a:t>gitmek</a:t>
            </a:r>
            <a:r>
              <a:rPr lang="ar-IQ" sz="2800" dirty="0" smtClean="0"/>
              <a:t>والفعل المساعد </a:t>
            </a:r>
            <a:r>
              <a:rPr lang="tr-TR" sz="2800" dirty="0" smtClean="0"/>
              <a:t>etmek</a:t>
            </a:r>
            <a:r>
              <a:rPr lang="ar-IQ" sz="2800" dirty="0" smtClean="0"/>
              <a:t>في صيغة الزمن الواسع </a:t>
            </a:r>
            <a:r>
              <a:rPr lang="ar-IQ" sz="2800" dirty="0" smtClean="0"/>
              <a:t>إلى </a:t>
            </a:r>
            <a:r>
              <a:rPr lang="ar-IQ" sz="2800" dirty="0" smtClean="0"/>
              <a:t>الحرف </a:t>
            </a:r>
            <a:r>
              <a:rPr lang="tr-TR" sz="2800" dirty="0" smtClean="0"/>
              <a:t>(d)</a:t>
            </a:r>
            <a:endParaRPr lang="ar-IQ" sz="2800" dirty="0" smtClean="0"/>
          </a:p>
          <a:p>
            <a:r>
              <a:rPr lang="tr-TR" sz="2800" dirty="0" smtClean="0"/>
              <a:t>Gitmek--------giderim, takip etmek -------takip eder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على الرغم من </a:t>
            </a:r>
            <a:r>
              <a:rPr lang="ar-IQ" sz="2800" dirty="0" smtClean="0"/>
              <a:t>إن </a:t>
            </a:r>
            <a:r>
              <a:rPr lang="ar-IQ" sz="2800" dirty="0" smtClean="0"/>
              <a:t>القاعدة الأخيرة </a:t>
            </a:r>
            <a:r>
              <a:rPr lang="ar-IQ" sz="2800" dirty="0" err="1" smtClean="0"/>
              <a:t>تنص</a:t>
            </a:r>
            <a:r>
              <a:rPr lang="ar-IQ" sz="2800" dirty="0" smtClean="0"/>
              <a:t> على انه الكلمات ذات المقطع الواحد تأخذ اللاحقة </a:t>
            </a:r>
            <a:r>
              <a:rPr lang="tr-TR" sz="2800" dirty="0" smtClean="0"/>
              <a:t>(ar,er)</a:t>
            </a:r>
            <a:r>
              <a:rPr lang="ar-IQ" sz="2800" dirty="0" smtClean="0"/>
              <a:t>إلا انه هناك بعض الكلمات الشاذة والتي تأخذ اللاحقة </a:t>
            </a:r>
            <a:r>
              <a:rPr lang="tr-TR" sz="2800" dirty="0" smtClean="0"/>
              <a:t>(ır,ir,ur,ür)</a:t>
            </a:r>
            <a:r>
              <a:rPr lang="ar-IQ" sz="2800" dirty="0" smtClean="0"/>
              <a:t>على الرغم من أنها ذوات مقطع واحد وحسب التوافق الصوتي.</a:t>
            </a:r>
          </a:p>
          <a:p>
            <a:pPr>
              <a:buNone/>
            </a:pPr>
            <a:r>
              <a:rPr lang="tr-TR" sz="2800" dirty="0" smtClean="0"/>
              <a:t>almak---alır, kalmak---kalır, varmak---varır,        </a:t>
            </a:r>
          </a:p>
          <a:p>
            <a:pPr>
              <a:buNone/>
            </a:pPr>
            <a:r>
              <a:rPr lang="tr-TR" sz="2800" dirty="0" smtClean="0"/>
              <a:t>    bilmek----bilir, gelmek---gelir, vermek---verir,   durmak---durur, olmak---olur, vurmak---vurur, görmek---görür, ölmek---ölür, bulmak---bulur</a:t>
            </a:r>
            <a:endParaRPr lang="ar-IQ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Olumlu Şekli </a:t>
            </a:r>
            <a:r>
              <a:rPr lang="ar-IQ" sz="3200" dirty="0" smtClean="0"/>
              <a:t>الحالة المثبتة </a:t>
            </a:r>
            <a:br>
              <a:rPr lang="ar-IQ" sz="3200" dirty="0" smtClean="0"/>
            </a:br>
            <a:r>
              <a:rPr lang="tr-TR" sz="3200" dirty="0" smtClean="0"/>
              <a:t>Olumsuz Şekli </a:t>
            </a:r>
            <a:r>
              <a:rPr lang="ar-IQ" sz="3200" dirty="0" smtClean="0"/>
              <a:t>الحالة المنفية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قاعدة الصيغة المثبتة : جذر الفعل+لاحقة الزمن+ لاحقة الشخص </a:t>
            </a:r>
          </a:p>
          <a:p>
            <a:r>
              <a:rPr lang="tr-TR" sz="2800" dirty="0" smtClean="0"/>
              <a:t>Gelmek---gelirim , başlamak---başlarsın</a:t>
            </a:r>
          </a:p>
          <a:p>
            <a:r>
              <a:rPr lang="ar-IQ" sz="2800" dirty="0" smtClean="0"/>
              <a:t>صيغة النفي تختلف عن بقية الصيغ إذ تُضاف لاحقة النفي إلى جذر الفعل مباشرة وتحذف لاحقة الصيغة وتستعمل اللاحقة </a:t>
            </a:r>
            <a:r>
              <a:rPr lang="tr-TR" sz="2800" dirty="0" smtClean="0"/>
              <a:t>(ma,me)</a:t>
            </a:r>
            <a:r>
              <a:rPr lang="ar-IQ" sz="2800" dirty="0" smtClean="0"/>
              <a:t> حسب القاعدة إلى الشخص الأول المفرد والجمع ونضع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بين لاحقة النفي واللاحقة الشخصية في الشخص الأول المتكلم الجمع. ويسقط حرف </a:t>
            </a:r>
            <a:r>
              <a:rPr lang="tr-TR" sz="2800" dirty="0" smtClean="0"/>
              <a:t>(ı,i,u,ü)</a:t>
            </a:r>
            <a:r>
              <a:rPr lang="ar-IQ" sz="2800" dirty="0" smtClean="0"/>
              <a:t>الموجود في بداية اللاحقة الشخصية للشخص الأول المفرد وبذلك تكون لاحقة الشخص الأول المفرد </a:t>
            </a:r>
            <a:r>
              <a:rPr lang="tr-TR" sz="2800" dirty="0" smtClean="0"/>
              <a:t>(m)</a:t>
            </a:r>
            <a:r>
              <a:rPr lang="ar-IQ" sz="2800" dirty="0" smtClean="0"/>
              <a:t>فقط. </a:t>
            </a:r>
          </a:p>
          <a:p>
            <a:endParaRPr lang="ar-IQ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dirty="0" smtClean="0"/>
              <a:t>Soru </a:t>
            </a:r>
            <a:r>
              <a:rPr lang="tr-TR" sz="3200" dirty="0" smtClean="0"/>
              <a:t>Şekli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ar-IQ" sz="3200" dirty="0" smtClean="0"/>
              <a:t>الصيغة </a:t>
            </a:r>
            <a:r>
              <a:rPr lang="ar-IQ" sz="3200" dirty="0" smtClean="0"/>
              <a:t>الاستفهامية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قاعدة الصيغة المنفية : جذر الفعل+لاحقة النفي+ لاحقة الشخص</a:t>
            </a:r>
          </a:p>
          <a:p>
            <a:r>
              <a:rPr lang="tr-TR" sz="2800" dirty="0" smtClean="0"/>
              <a:t>(almam, almazsın, almaz, almayız, almazsınız, almazlar)</a:t>
            </a:r>
            <a:endParaRPr lang="ar-IQ" sz="2800" dirty="0" smtClean="0"/>
          </a:p>
          <a:p>
            <a:r>
              <a:rPr lang="ar-IQ" sz="2800" dirty="0" smtClean="0"/>
              <a:t>لاحقة الاستفهام </a:t>
            </a:r>
            <a:r>
              <a:rPr lang="tr-TR" sz="2800" dirty="0" smtClean="0"/>
              <a:t>(mı,mi,mu,mü)</a:t>
            </a:r>
            <a:r>
              <a:rPr lang="ar-IQ" sz="2800" dirty="0" smtClean="0"/>
              <a:t>تستخدم حسب التوافق الصوتي وتكون بعد لاحقة الصيغة بشكل منفصل وتكون متصلة مع اللاحقة الشخصية ماعدا الشخص الثالث الغائب الجمع.تضاف لاحقة الجمع ثم بعدها لاحقة الاستفهام ويضاف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بعد لاحقة الاستفهام في الشخص الأول المفرد والجمع لكي لا يلتقي حرفان صوتيان ثم اللاحقة الشخصية. </a:t>
            </a:r>
            <a:endParaRPr lang="ar-IQ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Olumsuzun Soru Şekli </a:t>
            </a:r>
            <a:br>
              <a:rPr lang="tr-TR" sz="3200" dirty="0" smtClean="0"/>
            </a:br>
            <a:r>
              <a:rPr lang="ar-IQ" sz="3200" dirty="0" smtClean="0"/>
              <a:t>الشكل الاستفهامي للحالة المنفية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/>
              <a:t>قاعدة الصيغة المثبتة مع الاستفهام: </a:t>
            </a:r>
          </a:p>
          <a:p>
            <a:r>
              <a:rPr lang="ar-IQ" sz="2800" dirty="0" smtClean="0"/>
              <a:t>جذر الفعل+ لاحقة الزمن+لاحقة الاستفهام+ </a:t>
            </a:r>
            <a:r>
              <a:rPr lang="tr-TR" sz="2800" dirty="0" smtClean="0"/>
              <a:t>y</a:t>
            </a:r>
            <a:r>
              <a:rPr lang="ar-IQ" sz="2800" dirty="0" smtClean="0"/>
              <a:t>+لاحقة الشخص؟</a:t>
            </a:r>
          </a:p>
          <a:p>
            <a:r>
              <a:rPr lang="tr-TR" sz="2800" dirty="0" smtClean="0"/>
              <a:t>Biner miyim?, biner misin?, biner mi?, biner miyiz?, biner misiniz?, binerler mi?</a:t>
            </a:r>
            <a:endParaRPr lang="ar-IQ" sz="2800" dirty="0" smtClean="0"/>
          </a:p>
          <a:p>
            <a:r>
              <a:rPr lang="ar-IQ" sz="2800" dirty="0" smtClean="0"/>
              <a:t>الشكل الاستفهامي للحالة المنفية: عند استعمال لاحقة الاستفهام المنفي مع فعل الزمن الواسع المنفي تكون لاحقة النفي هي </a:t>
            </a:r>
            <a:r>
              <a:rPr lang="tr-TR" sz="2800" dirty="0" smtClean="0"/>
              <a:t>(maz,mez)</a:t>
            </a:r>
            <a:r>
              <a:rPr lang="ar-IQ" sz="2800" dirty="0" smtClean="0"/>
              <a:t> مع جميع الأشخاص وحسب التوافق الصوتي, ويضاف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للشخص الأول المفرد والجمع لكي لا يلتقي حرفان صوتيان ويكون موقعه بين لاحقة الاستفهام واللاحقة الشخصية , إما بالنسبة للشخص الغائب الجمع فالاستفهام يكون بعد لاحقة الجمع.</a:t>
            </a:r>
          </a:p>
          <a:p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667</Words>
  <PresentationFormat>عرض على الشاشة (3:4)‏</PresentationFormat>
  <Paragraphs>44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Geniş Zaman Kipi </vt:lpstr>
      <vt:lpstr> Geniş zaman Kipi  صيغة الزمن الواسع </vt:lpstr>
      <vt:lpstr> Geniş zaman Kipi Ekleri  لواحق صيغة الزمن الواسع </vt:lpstr>
      <vt:lpstr>الشريحة 4</vt:lpstr>
      <vt:lpstr>الشريحة 5</vt:lpstr>
      <vt:lpstr>الشريحة 6</vt:lpstr>
      <vt:lpstr> Olumlu Şekli الحالة المثبتة  Olumsuz Şekli الحالة المنفية </vt:lpstr>
      <vt:lpstr> Soru Şekli  الصيغة الاستفهامية </vt:lpstr>
      <vt:lpstr>Olumsuzun Soru Şekli  الشكل الاستفهامي للحالة المنفية </vt:lpstr>
      <vt:lpstr>Olumsuzun Soru Şekli  الشكل الاستفهامي للحالة المنفية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ماستر</dc:creator>
  <cp:lastModifiedBy>ماستر</cp:lastModifiedBy>
  <cp:revision>22</cp:revision>
  <dcterms:created xsi:type="dcterms:W3CDTF">2018-11-09T22:19:29Z</dcterms:created>
  <dcterms:modified xsi:type="dcterms:W3CDTF">2018-11-10T21:59:18Z</dcterms:modified>
</cp:coreProperties>
</file>