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Görülen Geçmiş Zaman Kipi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صيغة الماضي </a:t>
            </a:r>
            <a:r>
              <a:rPr lang="ar-IQ" dirty="0" smtClean="0"/>
              <a:t>ألشهودي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 Görülen Geçmiş Zaman Kipi </a:t>
            </a:r>
            <a:br>
              <a:rPr lang="tr-TR" sz="3200" dirty="0" smtClean="0"/>
            </a:br>
            <a:r>
              <a:rPr lang="tr-TR" sz="3200" dirty="0" smtClean="0"/>
              <a:t> </a:t>
            </a:r>
            <a:r>
              <a:rPr lang="ar-IQ" sz="3200" dirty="0" smtClean="0"/>
              <a:t>صيغة الماضي ألشهودي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>
                <a:cs typeface="+mj-cs"/>
              </a:rPr>
              <a:t>تستعمل هذه الصيغة عند وقوع الفعل تحت أنظار الفاعل أو نستعملها عندما نكون متأكدين من وقوع الفعل وتصاغ بإضافة اللاحقة </a:t>
            </a:r>
            <a:r>
              <a:rPr lang="tr-TR" sz="2800" dirty="0" smtClean="0">
                <a:cs typeface="+mj-cs"/>
              </a:rPr>
              <a:t>(dı,di,du,dü)</a:t>
            </a:r>
            <a:r>
              <a:rPr lang="ar-IQ" sz="2800" dirty="0" smtClean="0">
                <a:cs typeface="+mj-cs"/>
              </a:rPr>
              <a:t> إلى جذور الأفعال المنتهية بحروف صوتية </a:t>
            </a:r>
            <a:r>
              <a:rPr lang="tr-TR" sz="2800" dirty="0" smtClean="0">
                <a:cs typeface="+mj-cs"/>
              </a:rPr>
              <a:t>(a,e,ı,i,u,ü)</a:t>
            </a:r>
            <a:r>
              <a:rPr lang="ar-IQ" sz="2800" dirty="0" smtClean="0">
                <a:cs typeface="+mj-cs"/>
              </a:rPr>
              <a:t> </a:t>
            </a:r>
            <a:r>
              <a:rPr lang="ar-IQ" sz="2800" dirty="0" err="1" smtClean="0">
                <a:cs typeface="+mj-cs"/>
              </a:rPr>
              <a:t>او</a:t>
            </a:r>
            <a:r>
              <a:rPr lang="ar-IQ" sz="2800" dirty="0" smtClean="0">
                <a:cs typeface="+mj-cs"/>
              </a:rPr>
              <a:t> صامتة لينة </a:t>
            </a:r>
            <a:r>
              <a:rPr lang="tr-TR" sz="2800" dirty="0" smtClean="0">
                <a:cs typeface="+mj-cs"/>
              </a:rPr>
              <a:t>(b,c,d,g,ğ,j, l,m,n,r,v,y,z )</a:t>
            </a:r>
            <a:r>
              <a:rPr lang="ar-IQ" sz="2800" dirty="0" smtClean="0">
                <a:cs typeface="+mj-cs"/>
              </a:rPr>
              <a:t> وحسب قاعدة التوافق الصوتي وتأخذ النوع الثاني من لواحق التملك. </a:t>
            </a:r>
          </a:p>
          <a:p>
            <a:r>
              <a:rPr lang="ar-IQ" sz="2800" dirty="0" smtClean="0">
                <a:cs typeface="+mj-cs"/>
              </a:rPr>
              <a:t>إذا انتهى الفعل بحرف صامت صلب</a:t>
            </a:r>
            <a:r>
              <a:rPr lang="tr-TR" sz="2800" dirty="0" smtClean="0">
                <a:cs typeface="+mj-cs"/>
              </a:rPr>
              <a:t>           (ç,f,h,k,p,s,ş,t)</a:t>
            </a:r>
            <a:r>
              <a:rPr lang="ar-IQ" sz="2800" dirty="0" smtClean="0">
                <a:cs typeface="+mj-cs"/>
              </a:rPr>
              <a:t> نستخدم اللاحقة </a:t>
            </a:r>
            <a:r>
              <a:rPr lang="tr-TR" sz="2800" dirty="0" smtClean="0">
                <a:cs typeface="+mj-cs"/>
              </a:rPr>
              <a:t>(tı,ti,tu,tü)</a:t>
            </a:r>
            <a:r>
              <a:rPr lang="ar-IQ" sz="2800" dirty="0" smtClean="0">
                <a:cs typeface="+mj-cs"/>
              </a:rPr>
              <a:t>وحسب التوافق الصوتي .</a:t>
            </a:r>
          </a:p>
          <a:p>
            <a:endParaRPr lang="ar-IQ" sz="2800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الصيغة المثبتة </a:t>
            </a:r>
            <a:r>
              <a:rPr lang="tr-TR" sz="3200" dirty="0" smtClean="0"/>
              <a:t>Olumlu Şekli</a:t>
            </a:r>
            <a:br>
              <a:rPr lang="tr-TR" sz="3200" dirty="0" smtClean="0"/>
            </a:b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قاعدة الصيغة المثبتة هي</a:t>
            </a:r>
            <a:r>
              <a:rPr lang="ar-IQ" dirty="0" smtClean="0"/>
              <a:t>:</a:t>
            </a:r>
          </a:p>
          <a:p>
            <a:r>
              <a:rPr lang="ar-IQ" dirty="0" smtClean="0"/>
              <a:t>جذر </a:t>
            </a:r>
            <a:r>
              <a:rPr lang="ar-IQ" dirty="0" smtClean="0"/>
              <a:t>الفعل </a:t>
            </a:r>
            <a:r>
              <a:rPr lang="ar-IQ" dirty="0" smtClean="0"/>
              <a:t>+</a:t>
            </a:r>
            <a:r>
              <a:rPr lang="ar-IQ" dirty="0" smtClean="0"/>
              <a:t>لاحقة الزمن </a:t>
            </a:r>
            <a:r>
              <a:rPr lang="ar-IQ" dirty="0" smtClean="0"/>
              <a:t>+</a:t>
            </a:r>
            <a:r>
              <a:rPr lang="ar-IQ" dirty="0" smtClean="0"/>
              <a:t>لاحقة الشخص</a:t>
            </a:r>
            <a:endParaRPr lang="ar-IQ" dirty="0" smtClean="0"/>
          </a:p>
          <a:p>
            <a:r>
              <a:rPr lang="ar-IQ" dirty="0" smtClean="0"/>
              <a:t>مثال </a:t>
            </a:r>
            <a:r>
              <a:rPr lang="tr-TR" dirty="0" smtClean="0"/>
              <a:t>:</a:t>
            </a:r>
            <a:endParaRPr lang="tr-TR" dirty="0" smtClean="0"/>
          </a:p>
          <a:p>
            <a:r>
              <a:rPr lang="tr-TR" dirty="0" smtClean="0"/>
              <a:t> (girdim, girdin,girdi, girdik,girdiniz,girdiler)</a:t>
            </a:r>
          </a:p>
          <a:p>
            <a:r>
              <a:rPr lang="tr-TR" dirty="0" smtClean="0"/>
              <a:t>(açtım, açtın, açtı, açtık, açtınız, açtılar</a:t>
            </a:r>
            <a:r>
              <a:rPr lang="tr-TR" dirty="0" smtClean="0"/>
              <a:t>)</a:t>
            </a: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الشكل المنفي 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tr-TR" sz="3200" dirty="0" smtClean="0"/>
              <a:t>Olumsuz </a:t>
            </a:r>
            <a:r>
              <a:rPr lang="tr-TR" sz="3200" dirty="0" smtClean="0"/>
              <a:t>Şekli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لاحقة النفي للماضي ألشهودي هي </a:t>
            </a:r>
            <a:r>
              <a:rPr lang="tr-TR" sz="2800" dirty="0" smtClean="0"/>
              <a:t>(ma,me)</a:t>
            </a:r>
            <a:r>
              <a:rPr lang="ar-IQ" sz="2800" dirty="0" smtClean="0"/>
              <a:t> وتستخدم قبل لاحقة الصيغة فتكون الصيغة خاضعة لأداة النفي وتكون لاحقتها </a:t>
            </a:r>
            <a:r>
              <a:rPr lang="tr-TR" sz="2800" dirty="0" smtClean="0"/>
              <a:t>(dı,di)</a:t>
            </a:r>
            <a:r>
              <a:rPr lang="ar-IQ" sz="2800" dirty="0" smtClean="0"/>
              <a:t> وتستخدم حسب التوافق الصوتي. </a:t>
            </a:r>
          </a:p>
          <a:p>
            <a:r>
              <a:rPr lang="ar-IQ" sz="2800" dirty="0" smtClean="0"/>
              <a:t>قاعدة الصيغة المنفية: </a:t>
            </a:r>
          </a:p>
          <a:p>
            <a:r>
              <a:rPr lang="ar-IQ" sz="2800" dirty="0" smtClean="0"/>
              <a:t>جذر الفعل+لاحقة النفي+ لاحقة الزمن+لاحقة الشخص</a:t>
            </a:r>
          </a:p>
          <a:p>
            <a:r>
              <a:rPr lang="tr-TR" sz="2800" dirty="0" smtClean="0"/>
              <a:t>( almadım, almadın,almadı, almadık, almadınız, almadılar)</a:t>
            </a:r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3200" dirty="0" smtClean="0"/>
              <a:t>الشكل </a:t>
            </a:r>
            <a:r>
              <a:rPr lang="ar-IQ" sz="3200" dirty="0" smtClean="0"/>
              <a:t>الاستفهامي</a:t>
            </a:r>
            <a:br>
              <a:rPr lang="ar-IQ" sz="3200" dirty="0" smtClean="0"/>
            </a:br>
            <a:r>
              <a:rPr lang="ar-IQ" sz="3200" dirty="0" smtClean="0"/>
              <a:t> </a:t>
            </a:r>
            <a:r>
              <a:rPr lang="tr-TR" sz="3200" dirty="0" smtClean="0"/>
              <a:t>Soru Şekli</a:t>
            </a:r>
            <a:r>
              <a:rPr lang="ar-IQ" sz="3200" dirty="0" smtClean="0"/>
              <a:t/>
            </a:r>
            <a:br>
              <a:rPr lang="ar-IQ" sz="3200" dirty="0" smtClean="0"/>
            </a:b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800" dirty="0" smtClean="0">
                <a:cs typeface="+mj-cs"/>
              </a:rPr>
              <a:t>تأتي لاحقة الاستفهام بعد اللاحقة الشخصية وتكتب بشكل منفصل عنها ولاحقة الاستفهام هي </a:t>
            </a:r>
            <a:r>
              <a:rPr lang="tr-TR" sz="2800" dirty="0" smtClean="0">
                <a:cs typeface="+mj-cs"/>
              </a:rPr>
              <a:t>(mı,mi,mu,mü) </a:t>
            </a:r>
            <a:r>
              <a:rPr lang="ar-IQ" sz="2800" dirty="0" smtClean="0">
                <a:cs typeface="+mj-cs"/>
              </a:rPr>
              <a:t>حسب التوافق الصوتي .</a:t>
            </a:r>
          </a:p>
          <a:p>
            <a:r>
              <a:rPr lang="ar-IQ" sz="2800" dirty="0" smtClean="0">
                <a:cs typeface="+mj-cs"/>
              </a:rPr>
              <a:t>قاعدة الصيغة الاستفهامية </a:t>
            </a:r>
          </a:p>
          <a:p>
            <a:r>
              <a:rPr lang="ar-IQ" sz="2800" dirty="0" smtClean="0">
                <a:cs typeface="+mj-cs"/>
              </a:rPr>
              <a:t>جذر الفعل+لاحقة الزمن+ لاحقة الشخص+لاحقة الاستفهام؟</a:t>
            </a:r>
          </a:p>
          <a:p>
            <a:r>
              <a:rPr lang="tr-TR" sz="2800" dirty="0" smtClean="0">
                <a:cs typeface="+mj-cs"/>
              </a:rPr>
              <a:t>(okudum mu?, okudun mu?, okudu mu?, okuduk mu?, okudunuz mu?, okudular mı?)</a:t>
            </a:r>
            <a:endParaRPr lang="ar-IQ" sz="2800" dirty="0" smtClean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الحالة الاستفهامية مع </a:t>
            </a:r>
            <a:r>
              <a:rPr lang="ar-IQ" sz="3200" dirty="0" smtClean="0"/>
              <a:t>النفي</a:t>
            </a:r>
            <a:br>
              <a:rPr lang="ar-IQ" sz="3200" dirty="0" smtClean="0"/>
            </a:br>
            <a:r>
              <a:rPr lang="ar-IQ" sz="3200" dirty="0" smtClean="0"/>
              <a:t> </a:t>
            </a:r>
            <a:r>
              <a:rPr lang="tr-TR" sz="3200" dirty="0" smtClean="0"/>
              <a:t>Olumsuz ile Soru Şekli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sz="2800" dirty="0" smtClean="0"/>
          </a:p>
          <a:p>
            <a:r>
              <a:rPr lang="ar-IQ" sz="2800" dirty="0" smtClean="0"/>
              <a:t>قاعدة الصيغة الاستفهامية </a:t>
            </a:r>
            <a:r>
              <a:rPr lang="ar-IQ" sz="2800" dirty="0" smtClean="0"/>
              <a:t>المنفية:</a:t>
            </a:r>
            <a:endParaRPr lang="ar-IQ" sz="2800" dirty="0" smtClean="0"/>
          </a:p>
          <a:p>
            <a:r>
              <a:rPr lang="ar-IQ" sz="2800" dirty="0" smtClean="0"/>
              <a:t>جذر الفعل+لاحقة النفي +لاحقة الزمن+ لاحقة الشخص +لاحقة الاستفهام ؟</a:t>
            </a:r>
          </a:p>
          <a:p>
            <a:r>
              <a:rPr lang="tr-TR" sz="2800" dirty="0" smtClean="0"/>
              <a:t>(yürümedim mi?, yürümedin mi?, yürümedi mi?, yürümedik mi?, yürümediniz mi?, yürümediler mi?)</a:t>
            </a:r>
            <a:r>
              <a:rPr lang="ar-IQ" sz="2800" dirty="0" smtClean="0"/>
              <a:t> </a:t>
            </a:r>
          </a:p>
          <a:p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264</Words>
  <PresentationFormat>عرض على الشاشة (3:4)‏</PresentationFormat>
  <Paragraphs>26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Görülen Geçmiş Zaman Kipi</vt:lpstr>
      <vt:lpstr> Görülen Geçmiş Zaman Kipi   صيغة الماضي ألشهودي </vt:lpstr>
      <vt:lpstr>الصيغة المثبتة Olumlu Şekli </vt:lpstr>
      <vt:lpstr>الشكل المنفي  Olumsuz Şekli</vt:lpstr>
      <vt:lpstr>الشكل الاستفهامي  Soru Şekli </vt:lpstr>
      <vt:lpstr>الحالة الاستفهامية مع النفي  Olumsuz ile Soru Şekli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Görülen Geçmiş Zaman Kipi  صيغة الماضي الشهودي </dc:title>
  <dc:creator>ماستر</dc:creator>
  <cp:lastModifiedBy>ماستر</cp:lastModifiedBy>
  <cp:revision>3</cp:revision>
  <dcterms:created xsi:type="dcterms:W3CDTF">2018-11-09T21:52:29Z</dcterms:created>
  <dcterms:modified xsi:type="dcterms:W3CDTF">2018-11-10T21:54:05Z</dcterms:modified>
</cp:coreProperties>
</file>