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04/03/1440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İstek Kipi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smtClean="0"/>
              <a:t>صيغة الطلب </a:t>
            </a:r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İstek Kipi</a:t>
            </a:r>
            <a:br>
              <a:rPr lang="tr-TR" sz="3200" dirty="0" smtClean="0"/>
            </a:br>
            <a:r>
              <a:rPr lang="ar-IQ" sz="3200" dirty="0" smtClean="0"/>
              <a:t>صيغة الطلب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تستعمل هذه الصيغة للطلب أو الأمر برقة وتصاغ بإضافة اللاحقة </a:t>
            </a:r>
            <a:r>
              <a:rPr lang="tr-TR" sz="2800" dirty="0" smtClean="0"/>
              <a:t>(a,e)</a:t>
            </a:r>
            <a:r>
              <a:rPr lang="ar-IQ" sz="2800" dirty="0" smtClean="0"/>
              <a:t>وحسب التوافق الصوتي. ويوضع حرف الوقاية </a:t>
            </a:r>
            <a:r>
              <a:rPr lang="tr-TR" sz="2800" dirty="0" smtClean="0"/>
              <a:t>(y)</a:t>
            </a:r>
            <a:r>
              <a:rPr lang="ar-IQ" sz="2800" dirty="0" smtClean="0"/>
              <a:t>عندما تكون نهاية جذر الفعل حرف صوتي </a:t>
            </a:r>
            <a:r>
              <a:rPr lang="tr-TR" sz="2800" dirty="0" smtClean="0"/>
              <a:t>(a,e,ı,i,u,ü)</a:t>
            </a:r>
            <a:endParaRPr lang="ar-IQ" sz="2800" dirty="0" smtClean="0"/>
          </a:p>
          <a:p>
            <a:r>
              <a:rPr lang="ar-IQ" sz="2800" dirty="0" smtClean="0"/>
              <a:t>اللواحق الشخصية المستخدمة مع هذه الصيغة هي النوع الأول من اللواحق الشخصية ولكن الشخص الأول المفرد تكون لاحقته </a:t>
            </a:r>
            <a:r>
              <a:rPr lang="tr-TR" sz="2800" dirty="0" smtClean="0"/>
              <a:t>(yim) </a:t>
            </a:r>
            <a:r>
              <a:rPr lang="ar-IQ" sz="2800" dirty="0" smtClean="0"/>
              <a:t>والشخص الأول المتكلم الجمع تكون لاحقته </a:t>
            </a:r>
            <a:r>
              <a:rPr lang="tr-TR" sz="2800" dirty="0" smtClean="0"/>
              <a:t>(lim)</a:t>
            </a:r>
            <a:r>
              <a:rPr lang="ar-IQ" sz="2800" dirty="0" smtClean="0"/>
              <a:t>وحسب التوافق الصوتي.</a:t>
            </a:r>
          </a:p>
          <a:p>
            <a:r>
              <a:rPr lang="tr-TR" sz="2800" dirty="0" smtClean="0"/>
              <a:t>Teklik: 1.(yım,yim)2.(sın,sin)3.(---)</a:t>
            </a:r>
          </a:p>
          <a:p>
            <a:r>
              <a:rPr lang="tr-TR" sz="2800" dirty="0" smtClean="0"/>
              <a:t>Çokluk: 1.(lım,lim)2.(sınız,siniz)3.(lar,ler)</a:t>
            </a:r>
            <a:endParaRPr lang="ar-IQ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Olumlu Şekli</a:t>
            </a:r>
            <a:br>
              <a:rPr lang="tr-TR" sz="3200" dirty="0" smtClean="0"/>
            </a:br>
            <a:r>
              <a:rPr lang="ar-IQ" sz="3200" dirty="0" smtClean="0"/>
              <a:t>الحالة المثبتة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قاعدة الصيغة المثبتة :</a:t>
            </a:r>
          </a:p>
          <a:p>
            <a:r>
              <a:rPr lang="ar-IQ" sz="2800" dirty="0" smtClean="0"/>
              <a:t>جذر الفعل+ لاحقة الزمن + </a:t>
            </a:r>
            <a:r>
              <a:rPr lang="ar-IQ" sz="2800" dirty="0" err="1" smtClean="0"/>
              <a:t>الاحقة</a:t>
            </a:r>
            <a:r>
              <a:rPr lang="ar-IQ" sz="2800" dirty="0" smtClean="0"/>
              <a:t> الشخصية</a:t>
            </a:r>
          </a:p>
          <a:p>
            <a:r>
              <a:rPr lang="tr-TR" sz="2800" dirty="0" smtClean="0"/>
              <a:t>(gideyim, gidesin, gide, gidelim, gidesiniz, gideler)</a:t>
            </a:r>
          </a:p>
          <a:p>
            <a:r>
              <a:rPr lang="tr-TR" sz="2800" dirty="0" smtClean="0"/>
              <a:t>(söyleyeyim, söyleyesin, söyleye, söyleyelim, söyleyesiniz, söyleyeler)</a:t>
            </a:r>
          </a:p>
          <a:p>
            <a:r>
              <a:rPr lang="tr-TR" sz="2800" dirty="0" smtClean="0"/>
              <a:t>(yaşayım, yaşasın, yaşa, yaşalım, yaşasınız, yaşalar)</a:t>
            </a:r>
            <a:r>
              <a:rPr lang="ar-IQ" sz="2800" dirty="0" smtClean="0"/>
              <a:t> </a:t>
            </a:r>
            <a:endParaRPr lang="ar-IQ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Şekli</a:t>
            </a:r>
            <a:br>
              <a:rPr lang="tr-TR" sz="3200" dirty="0" smtClean="0"/>
            </a:br>
            <a:r>
              <a:rPr lang="ar-IQ" sz="3200" dirty="0" smtClean="0"/>
              <a:t>الحالة المنفية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لاحقة النفي هي </a:t>
            </a:r>
            <a:r>
              <a:rPr lang="tr-TR" sz="2800" dirty="0" smtClean="0"/>
              <a:t>(ma,me)</a:t>
            </a:r>
            <a:r>
              <a:rPr lang="ar-IQ" sz="2800" dirty="0" smtClean="0"/>
              <a:t>تضاف إلى جذر الفعل مباشرة وتستعمل حسب التوافق الصوتي وبما انه لاحقة الصيغة </a:t>
            </a:r>
            <a:r>
              <a:rPr lang="tr-TR" sz="2800" dirty="0" smtClean="0"/>
              <a:t>(a,e)</a:t>
            </a:r>
            <a:r>
              <a:rPr lang="ar-IQ" sz="2800" dirty="0" smtClean="0"/>
              <a:t>وهي حروف صوتية إذا يضاف حرف الوقاية</a:t>
            </a:r>
            <a:r>
              <a:rPr lang="tr-TR" sz="2800" dirty="0" smtClean="0"/>
              <a:t>(y) </a:t>
            </a:r>
            <a:r>
              <a:rPr lang="ar-IQ" sz="2800" dirty="0" smtClean="0"/>
              <a:t> بين لاحقة النفي ولاحقة الصيغة.</a:t>
            </a:r>
          </a:p>
          <a:p>
            <a:r>
              <a:rPr lang="ar-IQ" sz="2800" dirty="0" smtClean="0"/>
              <a:t>قاعدة الصيغة المنفية:</a:t>
            </a:r>
          </a:p>
          <a:p>
            <a:r>
              <a:rPr lang="ar-IQ" sz="2800" dirty="0" smtClean="0"/>
              <a:t>جذر الفعل+ لاحقة النفي+ </a:t>
            </a:r>
            <a:r>
              <a:rPr lang="tr-TR" sz="2800" dirty="0" smtClean="0"/>
              <a:t>(y)</a:t>
            </a:r>
            <a:r>
              <a:rPr lang="ar-IQ" sz="2800" dirty="0" smtClean="0"/>
              <a:t>+لاحقة الصيغة +لاحقة الشخص</a:t>
            </a:r>
          </a:p>
          <a:p>
            <a:r>
              <a:rPr lang="tr-TR" sz="2800" dirty="0" smtClean="0"/>
              <a:t>(çıkmayayım, çıkmayasın, çıkmaya, çıkmayalım, çıkmayasınız, çıkmayalar)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Soru Şekli</a:t>
            </a:r>
            <a:br>
              <a:rPr lang="tr-TR" sz="3200" dirty="0" smtClean="0"/>
            </a:br>
            <a:r>
              <a:rPr lang="ar-IQ" sz="3200" dirty="0" smtClean="0"/>
              <a:t>الحالة الاستفهامية 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لاحقة الاستفهام </a:t>
            </a:r>
            <a:r>
              <a:rPr lang="tr-TR" sz="2800" dirty="0" smtClean="0"/>
              <a:t>(mı,mi,mu,mü)</a:t>
            </a:r>
            <a:r>
              <a:rPr lang="ar-IQ" sz="2800" dirty="0" smtClean="0"/>
              <a:t>تستخدم حسب التوافق الصوتي وتأتي بعد اللاحقة الشخصية والتي تكون مع الصيغة والجذر.</a:t>
            </a:r>
          </a:p>
          <a:p>
            <a:r>
              <a:rPr lang="ar-IQ" sz="2800" dirty="0" smtClean="0"/>
              <a:t>قاعدة الصيغة المثبتة مع الاستفهام:</a:t>
            </a:r>
          </a:p>
          <a:p>
            <a:r>
              <a:rPr lang="ar-IQ" sz="2800" dirty="0" smtClean="0"/>
              <a:t>جذر الفعل+ لاحقة الزمن+ اللاحقة الشخصية +لاحقة الاستفهام؟</a:t>
            </a:r>
          </a:p>
          <a:p>
            <a:r>
              <a:rPr lang="tr-TR" sz="2800" dirty="0" smtClean="0"/>
              <a:t>(oturayım mı?, oturasın mı?, otura mı?, oturalım mı?, oturasınız mı?, oturalar mı?)</a:t>
            </a:r>
            <a:endParaRPr lang="ar-IQ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Olumsuz ile Soru Şekli</a:t>
            </a:r>
            <a:br>
              <a:rPr lang="tr-TR" sz="3200" dirty="0" smtClean="0"/>
            </a:br>
            <a:r>
              <a:rPr lang="ar-IQ" sz="3200" dirty="0" smtClean="0"/>
              <a:t>شكل الاستفهام المنفي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800" dirty="0" smtClean="0"/>
              <a:t>ويكون شكل الاستفهام المنفي في هذه الصيغة فقط مع الشخص الأول مفرد والشخص الأول جمع .</a:t>
            </a:r>
          </a:p>
          <a:p>
            <a:r>
              <a:rPr lang="ar-IQ" sz="2800" dirty="0" smtClean="0"/>
              <a:t>قاعدة شكل الاستفهام المنفي :</a:t>
            </a:r>
          </a:p>
          <a:p>
            <a:r>
              <a:rPr lang="ar-IQ" sz="2800" dirty="0" smtClean="0"/>
              <a:t>جذر الفعل+ لاحقة النفي +لاحقة الصيغة+ اللاحقة الشخصية + لاحقة الاستفهام؟</a:t>
            </a:r>
          </a:p>
          <a:p>
            <a:r>
              <a:rPr lang="tr-TR" sz="2800" smtClean="0"/>
              <a:t>(sevmeyeyim mi?, sevmeyelim mi?)</a:t>
            </a:r>
            <a:endParaRPr lang="ar-IQ" sz="2800" dirty="0" smtClean="0"/>
          </a:p>
          <a:p>
            <a:endParaRPr lang="ar-IQ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314</Words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İstek Kipi </vt:lpstr>
      <vt:lpstr>İstek Kipi صيغة الطلب</vt:lpstr>
      <vt:lpstr>Olumlu Şekli الحالة المثبتة</vt:lpstr>
      <vt:lpstr>Olumsuz Şekli الحالة المنفية </vt:lpstr>
      <vt:lpstr>Soru Şekli الحالة الاستفهامية </vt:lpstr>
      <vt:lpstr>Olumsuz ile Soru Şekli شكل الاستفهام المنفي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İstek Kipi </dc:title>
  <dc:creator>ماستر</dc:creator>
  <cp:lastModifiedBy>ماستر</cp:lastModifiedBy>
  <cp:revision>9</cp:revision>
  <dcterms:created xsi:type="dcterms:W3CDTF">2018-11-09T23:10:50Z</dcterms:created>
  <dcterms:modified xsi:type="dcterms:W3CDTF">2018-11-12T13:33:50Z</dcterms:modified>
</cp:coreProperties>
</file>