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tr-TR" dirty="0" smtClean="0"/>
              <a:t>Görülmeyen Geçmiş Zaman Kipi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صيغة الماضي ألنقلي</a:t>
            </a:r>
            <a:endParaRPr lang="ar-IQ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صيغة الماضي </a:t>
            </a:r>
            <a:r>
              <a:rPr lang="ar-IQ" sz="3200" dirty="0" smtClean="0"/>
              <a:t>ألنقلي</a:t>
            </a:r>
            <a:br>
              <a:rPr lang="ar-IQ" sz="3200" dirty="0" smtClean="0"/>
            </a:br>
            <a:r>
              <a:rPr lang="ar-IQ" sz="3200" dirty="0" smtClean="0"/>
              <a:t> </a:t>
            </a:r>
            <a:r>
              <a:rPr lang="tr-TR" sz="3200" dirty="0" smtClean="0"/>
              <a:t>Görülmeyen Geçmiş Zaman Kipi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 صيغة الماضي ألنقلي :هذه الصيغة لا تقع الحوادث تحت أنظار الفاعل وإنما تنقل من قبل شخص أخر إي أنها تشبه الرواية وتسمى بصيغة التشكيك أيضا وتصاغ بإضافة اللاحقة</a:t>
            </a:r>
            <a:r>
              <a:rPr lang="tr-TR" sz="2800" dirty="0" smtClean="0"/>
              <a:t>(mış,miş,muş,müş) </a:t>
            </a:r>
            <a:r>
              <a:rPr lang="ar-IQ" sz="2800" dirty="0" smtClean="0"/>
              <a:t> إلى جذر الفعل وحسب التوافق الصوتي وتأخذ النوع الأول من لواحق التملك</a:t>
            </a:r>
            <a:r>
              <a:rPr lang="ar-IQ" sz="2800" dirty="0" smtClean="0"/>
              <a:t>.</a:t>
            </a:r>
          </a:p>
          <a:p>
            <a:r>
              <a:rPr lang="tr-TR" sz="2800" dirty="0" smtClean="0"/>
              <a:t>Teklik: 1.(ım,im,um,üm)2.(sın,sin,sun,sün)3.(----)</a:t>
            </a:r>
            <a:endParaRPr lang="ar-IQ" sz="2800" dirty="0" smtClean="0"/>
          </a:p>
          <a:p>
            <a:r>
              <a:rPr lang="tr-TR" sz="2800" dirty="0" smtClean="0"/>
              <a:t>Çokluk: 1.(ız,iz,uz,üz)2.(sınız,siniz,sunuz,sünüz) 3.(lar,ler)</a:t>
            </a:r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الحالة المثبتة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tr-TR" sz="3200" dirty="0" smtClean="0"/>
              <a:t>Olumlu </a:t>
            </a:r>
            <a:r>
              <a:rPr lang="tr-TR" sz="3200" dirty="0" smtClean="0"/>
              <a:t>Şekli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الحالة المثبتة: </a:t>
            </a:r>
            <a:r>
              <a:rPr lang="tr-TR" sz="2800" dirty="0" smtClean="0"/>
              <a:t>Olumlu Şekli</a:t>
            </a:r>
          </a:p>
          <a:p>
            <a:r>
              <a:rPr lang="ar-IQ" sz="2800" dirty="0" smtClean="0"/>
              <a:t>قاعدة الصيغة المثبتة: جذر الفعل+لاحقة الزمن+لاحقة الشخص</a:t>
            </a:r>
          </a:p>
          <a:p>
            <a:r>
              <a:rPr lang="tr-TR" sz="2800" dirty="0" smtClean="0"/>
              <a:t>(bulmuşum, bulmuşsun, bulmuş, bulmuşuz, bulmuşsunuz, bulmuşlar </a:t>
            </a:r>
            <a:r>
              <a:rPr lang="tr-TR" sz="2800" dirty="0" smtClean="0"/>
              <a:t>)</a:t>
            </a:r>
            <a:endParaRPr lang="ar-IQ" sz="2800" dirty="0" smtClean="0"/>
          </a:p>
          <a:p>
            <a:r>
              <a:rPr lang="tr-TR" sz="2800" dirty="0" smtClean="0"/>
              <a:t>(kazanmışım, kazanmışsın, kazanmış, kazanmışız, kazanmışsınız, kazanmışlar)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 </a:t>
            </a:r>
            <a:r>
              <a:rPr lang="tr-TR" sz="3200" dirty="0" smtClean="0"/>
              <a:t>Şekli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ar-IQ" sz="3200" dirty="0" smtClean="0"/>
              <a:t>الحالة </a:t>
            </a:r>
            <a:r>
              <a:rPr lang="ar-IQ" sz="3200" dirty="0" smtClean="0"/>
              <a:t>المنفية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لاحقة نفي الأفعال هي </a:t>
            </a:r>
            <a:r>
              <a:rPr lang="tr-TR" sz="2800" dirty="0" smtClean="0"/>
              <a:t>(ma,me)</a:t>
            </a:r>
            <a:r>
              <a:rPr lang="ar-IQ" sz="2800" dirty="0" smtClean="0"/>
              <a:t>وتستعمل قبل لاحقة الصيغة </a:t>
            </a:r>
            <a:r>
              <a:rPr lang="tr-TR" sz="2800" dirty="0" smtClean="0"/>
              <a:t>(</a:t>
            </a:r>
            <a:r>
              <a:rPr lang="tr-TR" sz="2800" dirty="0" smtClean="0"/>
              <a:t>mış,miş</a:t>
            </a:r>
            <a:r>
              <a:rPr lang="tr-TR" sz="2800" dirty="0" smtClean="0"/>
              <a:t>)</a:t>
            </a:r>
            <a:endParaRPr lang="ar-IQ" sz="2800" dirty="0" smtClean="0"/>
          </a:p>
          <a:p>
            <a:r>
              <a:rPr lang="ar-IQ" sz="2800" dirty="0" smtClean="0"/>
              <a:t>قاعدة الصيغة المنفية : </a:t>
            </a:r>
          </a:p>
          <a:p>
            <a:r>
              <a:rPr lang="ar-IQ" sz="2800" dirty="0" smtClean="0"/>
              <a:t>جذر الفعل+لاحقة النفي+لاحقة الزمن+لاحقة الشخص</a:t>
            </a:r>
          </a:p>
          <a:p>
            <a:r>
              <a:rPr lang="tr-TR" sz="2800" dirty="0" smtClean="0"/>
              <a:t>(uyumamışım, uyumamışsın, uyumamış, uyumamışız, uyumamışsınız, uyumamışlar)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Soru Şekli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ar-IQ" sz="3200" dirty="0" smtClean="0"/>
              <a:t>الحالة </a:t>
            </a:r>
            <a:r>
              <a:rPr lang="ar-IQ" sz="3200" dirty="0" smtClean="0"/>
              <a:t>الاستفهامية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لاحقة الاستفهام </a:t>
            </a:r>
            <a:r>
              <a:rPr lang="tr-TR" sz="2800" dirty="0" smtClean="0"/>
              <a:t>(mı, mi,mu,mü)</a:t>
            </a:r>
            <a:r>
              <a:rPr lang="ar-IQ" sz="2800" dirty="0" smtClean="0"/>
              <a:t>تستخدم حسب التوافق الصوتي وتكون بعد لاحقة الصيغة بشكل منفصل وتكون مع اللاحقة الشخصية ويضاف حرف الوقاية </a:t>
            </a:r>
            <a:r>
              <a:rPr lang="tr-TR" sz="2800" dirty="0" smtClean="0"/>
              <a:t>(y)</a:t>
            </a:r>
            <a:r>
              <a:rPr lang="ar-IQ" sz="2800" dirty="0" smtClean="0"/>
              <a:t>للشخص الأول المفرد والجمع لكي لا يلتقي حرفان صوتيان ويكون موقعها بين لاحقة الاستفهام واللاحقة الشخصية إما بالنسبة للشخص الغائب الجمع فالاستفهام يكون بعد الجمع.</a:t>
            </a:r>
          </a:p>
          <a:p>
            <a:r>
              <a:rPr lang="ar-IQ" sz="2800" dirty="0" smtClean="0"/>
              <a:t>قاعدة الصيغة المثبتة مع الاستفهام:</a:t>
            </a:r>
          </a:p>
          <a:p>
            <a:r>
              <a:rPr lang="ar-IQ" sz="2800" dirty="0" smtClean="0"/>
              <a:t>جذر الفعل+لاحقة الزمن+ لاحقة الشخص+</a:t>
            </a:r>
            <a:r>
              <a:rPr lang="tr-TR" sz="2800" dirty="0" smtClean="0"/>
              <a:t>y</a:t>
            </a:r>
            <a:r>
              <a:rPr lang="ar-IQ" sz="2800" dirty="0" smtClean="0"/>
              <a:t>+لاحقة الاستفهام؟</a:t>
            </a:r>
          </a:p>
          <a:p>
            <a:r>
              <a:rPr lang="tr-TR" sz="2800" dirty="0" smtClean="0"/>
              <a:t>(bilmiş miyim?, bilmiş misin?, bilmiş mi?, bilmiş miyiz?, bilmiş misiniz?, bilmişler mi?)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 ile Soru </a:t>
            </a:r>
            <a:r>
              <a:rPr lang="tr-TR" sz="3200" dirty="0" smtClean="0"/>
              <a:t>Şekli</a:t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ar-IQ" sz="3200" dirty="0" smtClean="0"/>
              <a:t>الشكل الاستفهامي مع النفي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الشكل المنفي لاستفهام الصيغة لا يختلف عن سابقه ولكن يكون النفي بعد الجذر وقبل لاحقة الصيغة.</a:t>
            </a:r>
          </a:p>
          <a:p>
            <a:r>
              <a:rPr lang="ar-IQ" sz="2800" dirty="0" smtClean="0"/>
              <a:t>قاعدة الصيغة المنفية مع الاستفهام </a:t>
            </a:r>
          </a:p>
          <a:p>
            <a:r>
              <a:rPr lang="ar-IQ" sz="2800" dirty="0" smtClean="0"/>
              <a:t>جذر الفعل+لاحقة النفي+لاحقة الزمن+لاحقة الشخص+</a:t>
            </a:r>
            <a:r>
              <a:rPr lang="tr-TR" sz="2800" dirty="0" smtClean="0"/>
              <a:t>y</a:t>
            </a:r>
            <a:r>
              <a:rPr lang="ar-IQ" sz="2800" dirty="0" smtClean="0"/>
              <a:t>+ لاحقة الاستفهام؟</a:t>
            </a:r>
          </a:p>
          <a:p>
            <a:r>
              <a:rPr lang="tr-TR" sz="2800" dirty="0" smtClean="0"/>
              <a:t>(gizlememiş miyim?, gizlememiş misin?, gizlememiş mi?, gizlememiş miyiz?, gizlememiş misiniz?, gizlememişler mi?)</a:t>
            </a:r>
            <a:endParaRPr lang="ar-IQ" sz="2800" dirty="0" smtClean="0"/>
          </a:p>
          <a:p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290</Words>
  <PresentationFormat>عرض على الشاشة (3:4)‏</PresentationFormat>
  <Paragraphs>26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 Görülmeyen Geçmiş Zaman Kipi </vt:lpstr>
      <vt:lpstr> صيغة الماضي ألنقلي  Görülmeyen Geçmiş Zaman Kipi </vt:lpstr>
      <vt:lpstr>الحالة المثبتة  Olumlu Şekli</vt:lpstr>
      <vt:lpstr>Olumsuz Şekli  الحالة المنفية</vt:lpstr>
      <vt:lpstr> Soru Şekli  الحالة الاستفهامية</vt:lpstr>
      <vt:lpstr>Olumsuz ile Soru Şekli  الشكل الاستفهامي مع النفي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الثاني  صيغة الماضي ألنقلي Görülmeyen Geçmiş Zaman Kipi </dc:title>
  <dc:creator>ماستر</dc:creator>
  <cp:lastModifiedBy>ماستر</cp:lastModifiedBy>
  <cp:revision>4</cp:revision>
  <dcterms:created xsi:type="dcterms:W3CDTF">2018-11-09T21:52:56Z</dcterms:created>
  <dcterms:modified xsi:type="dcterms:W3CDTF">2018-11-10T21:45:30Z</dcterms:modified>
</cp:coreProperties>
</file>