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Gereklik kipi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صيغة </a:t>
            </a:r>
            <a:r>
              <a:rPr lang="ar-IQ" dirty="0" err="1" smtClean="0"/>
              <a:t>الوجوبية</a:t>
            </a:r>
            <a:r>
              <a:rPr lang="ar-IQ" dirty="0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Gereklik Kipi</a:t>
            </a:r>
            <a:br>
              <a:rPr lang="tr-TR" sz="3200" dirty="0" smtClean="0"/>
            </a:br>
            <a:r>
              <a:rPr lang="ar-IQ" sz="3200" dirty="0" smtClean="0"/>
              <a:t>الصيغة </a:t>
            </a:r>
            <a:r>
              <a:rPr lang="ar-IQ" sz="3200" dirty="0" err="1" smtClean="0"/>
              <a:t>الوجوبية</a:t>
            </a:r>
            <a:r>
              <a:rPr lang="ar-IQ" sz="3200" dirty="0" smtClean="0"/>
              <a:t> 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تبين هذه الصيغة وجوب وقوع الحدث وهذه الصيغة حديثة التكوين في اللغة التركية وتصاغ بإضافة اللاحقة </a:t>
            </a:r>
            <a:r>
              <a:rPr lang="tr-TR" sz="2800" dirty="0" smtClean="0"/>
              <a:t>(malı, meli)</a:t>
            </a:r>
            <a:r>
              <a:rPr lang="ar-IQ" sz="2800" dirty="0" smtClean="0"/>
              <a:t>إلى جذر الفعل وحسب التوافق الصوتي.وتستعمل مع هذه الصيغة النوع الأول من اللواحق الشخصية التي تأخذها الأفعال ويوضع حرف الوقاية بين لاحقة الصيغة واللاحقة الشخصية في الشخص الأول المفرد والجمع.</a:t>
            </a:r>
          </a:p>
          <a:p>
            <a:r>
              <a:rPr lang="tr-TR" sz="2800" dirty="0" smtClean="0"/>
              <a:t>Teklik: 1.(ım,im,um,üm)2.(sın,sin,sun,sün)3.(---)</a:t>
            </a:r>
          </a:p>
          <a:p>
            <a:r>
              <a:rPr lang="tr-TR" sz="2800" dirty="0" smtClean="0"/>
              <a:t>Çokluk: 1.(ız,iz,uz,üz) 2.(sınız,siniz,sunuz,sünüz) 3.(lar,ler)</a:t>
            </a:r>
            <a:endParaRPr lang="ar-IQ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Olumlu Şekli</a:t>
            </a:r>
            <a:br>
              <a:rPr lang="tr-TR" sz="3200" dirty="0" smtClean="0"/>
            </a:br>
            <a:r>
              <a:rPr lang="ar-IQ" sz="3200" dirty="0" smtClean="0"/>
              <a:t>الحالة المثبتة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قاعدة الصيغة المثبتة :</a:t>
            </a:r>
          </a:p>
          <a:p>
            <a:r>
              <a:rPr lang="ar-IQ" sz="2800" dirty="0" smtClean="0"/>
              <a:t>جذر الفعل+ لاحقة الزمن+ لاحقة الشخص </a:t>
            </a:r>
          </a:p>
          <a:p>
            <a:r>
              <a:rPr lang="tr-TR" sz="2800" dirty="0" smtClean="0"/>
              <a:t>(utanmalıyım, utanmalısın, utanmalı, utanmalı, utanmalıyız, utanmalısınız, utanmalılar)</a:t>
            </a:r>
          </a:p>
          <a:p>
            <a:r>
              <a:rPr lang="tr-TR" sz="2800" dirty="0" smtClean="0"/>
              <a:t>(yenilemeliyim,yenilemelisin, yenilemeli, yenilemeliyiz, yenilemelisiniz, yenilemeliler)</a:t>
            </a:r>
            <a:endParaRPr lang="ar-IQ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Olumsuz Şekli</a:t>
            </a:r>
            <a:br>
              <a:rPr lang="tr-TR" sz="3200" dirty="0" smtClean="0"/>
            </a:br>
            <a:r>
              <a:rPr lang="ar-IQ" sz="3200" dirty="0" smtClean="0"/>
              <a:t>الحالة المنفية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في حالة النفي اللاحقة هي </a:t>
            </a:r>
            <a:r>
              <a:rPr lang="tr-TR" sz="2800" dirty="0" smtClean="0"/>
              <a:t>(ma,me)</a:t>
            </a:r>
            <a:r>
              <a:rPr lang="ar-IQ" sz="2800" dirty="0" smtClean="0"/>
              <a:t>مثل بقية الصيغ تضاف </a:t>
            </a:r>
            <a:r>
              <a:rPr lang="ar-IQ" sz="2800" dirty="0" err="1" smtClean="0"/>
              <a:t>الى</a:t>
            </a:r>
            <a:r>
              <a:rPr lang="ar-IQ" sz="2800" dirty="0" smtClean="0"/>
              <a:t> جذر الفعل مباشرة وتستعمل حسب التوافق الصوتي.</a:t>
            </a:r>
          </a:p>
          <a:p>
            <a:r>
              <a:rPr lang="ar-IQ" sz="2800" dirty="0" smtClean="0"/>
              <a:t>قاعدة الصيغة المنفية :</a:t>
            </a:r>
          </a:p>
          <a:p>
            <a:r>
              <a:rPr lang="ar-IQ" sz="2800" dirty="0" smtClean="0"/>
              <a:t>جذر الفعل+ لاحقة النفي+ لاحقة الصيغة+ لاحقة الشخص</a:t>
            </a:r>
          </a:p>
          <a:p>
            <a:r>
              <a:rPr lang="tr-TR" sz="2800" dirty="0" smtClean="0"/>
              <a:t>(koymamalıyım, koymamalısın, koymamalı, koymamalıyız, koymamalısınız, koymamalılar)</a:t>
            </a:r>
            <a:endParaRPr lang="ar-IQ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Soru Şekli</a:t>
            </a:r>
            <a:br>
              <a:rPr lang="tr-TR" sz="3200" dirty="0" smtClean="0"/>
            </a:br>
            <a:r>
              <a:rPr lang="ar-IQ" sz="3200" dirty="0" smtClean="0"/>
              <a:t>الحالة الاستفهامية 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sz="2800" dirty="0" smtClean="0"/>
              <a:t>لاحقة الاستفهام في الصيغة </a:t>
            </a:r>
            <a:r>
              <a:rPr lang="ar-IQ" sz="2800" dirty="0" err="1" smtClean="0"/>
              <a:t>الوجوبية</a:t>
            </a:r>
            <a:r>
              <a:rPr lang="ar-IQ" sz="2800" dirty="0" smtClean="0"/>
              <a:t> تأتي بعد لاحقة الصيغة وبما انه لاحقة الصيغة هي </a:t>
            </a:r>
            <a:r>
              <a:rPr lang="tr-TR" sz="2800" dirty="0" smtClean="0"/>
              <a:t>(malı,meli)</a:t>
            </a:r>
            <a:r>
              <a:rPr lang="ar-IQ" sz="2800" dirty="0" smtClean="0"/>
              <a:t>إذا لاحقة الاستفهام وحسب التوافق الصوتي تتحدد بلاحقة الاستفهام </a:t>
            </a:r>
            <a:r>
              <a:rPr lang="tr-TR" sz="2800" dirty="0" smtClean="0"/>
              <a:t>(mi,mı)</a:t>
            </a:r>
            <a:r>
              <a:rPr lang="ar-IQ" sz="2800" dirty="0" smtClean="0"/>
              <a:t>فقط وتضاف إليها اللاحقة الشخصية بعدها, ويضاف حرف الوقاية (</a:t>
            </a:r>
            <a:r>
              <a:rPr lang="tr-TR" sz="2800" dirty="0" smtClean="0"/>
              <a:t>y</a:t>
            </a:r>
            <a:r>
              <a:rPr lang="ar-IQ" sz="2800" dirty="0" smtClean="0"/>
              <a:t>) للشخص الأول المفرد والجمع بين لاحقة الاستفهام واللاحقة الشخصية , والشخص الثالث الغائب الجمع تكون بعد لاحقة الصيغة وقبل لاحقة الاستفهام.</a:t>
            </a:r>
          </a:p>
          <a:p>
            <a:r>
              <a:rPr lang="ar-IQ" sz="2800" dirty="0" smtClean="0"/>
              <a:t>قاعدة الصيغة المثبتة مع الاستفهام:</a:t>
            </a:r>
          </a:p>
          <a:p>
            <a:r>
              <a:rPr lang="ar-IQ" sz="2800" dirty="0" smtClean="0"/>
              <a:t>جذر الفعل+ لاحقة الزمن+ اللاحقة الشخصية + لاحقة الاستفهام؟</a:t>
            </a:r>
          </a:p>
          <a:p>
            <a:r>
              <a:rPr lang="tr-TR" sz="2800" dirty="0" smtClean="0"/>
              <a:t>(bilmeli miyim?, bilmeli mısın, bilmeli mi?, bilmeli miyiz?, bilmeli misiniz?, bilmeliler mi? )</a:t>
            </a:r>
            <a:endParaRPr lang="ar-IQ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Olumsuz ile Soru Şekli</a:t>
            </a:r>
            <a:br>
              <a:rPr lang="tr-TR" sz="3200" dirty="0" smtClean="0"/>
            </a:br>
            <a:r>
              <a:rPr lang="ar-IQ" sz="3200" dirty="0" smtClean="0"/>
              <a:t>شكل الاستفهام المنفي 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قاعدة الاستفهام المنفي:</a:t>
            </a:r>
          </a:p>
          <a:p>
            <a:r>
              <a:rPr lang="ar-IQ" sz="2800" dirty="0" smtClean="0"/>
              <a:t>جذر الفعل+ لاحقة النفي+ لاحقة الصيغة+ لاحقة الاستفهام + اللاحقة الشخصية؟ </a:t>
            </a:r>
          </a:p>
          <a:p>
            <a:r>
              <a:rPr lang="tr-TR" sz="2800" dirty="0" smtClean="0"/>
              <a:t>(sevmemeli miyim?, sevmemeli misin?, sevmemeli mi?, sevmemeli miyiz?, sevmemeli misiniz?, sevmemeliler mi? )</a:t>
            </a:r>
            <a:endParaRPr lang="ar-IQ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314</Words>
  <PresentationFormat>عرض على الشاشة (3:4)‏</PresentationFormat>
  <Paragraphs>25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Gereklik kipi </vt:lpstr>
      <vt:lpstr>Gereklik Kipi الصيغة الوجوبية </vt:lpstr>
      <vt:lpstr>Olumlu Şekli الحالة المثبتة</vt:lpstr>
      <vt:lpstr>Olumsuz Şekli الحالة المنفية</vt:lpstr>
      <vt:lpstr>Soru Şekli الحالة الاستفهامية </vt:lpstr>
      <vt:lpstr>Olumsuz ile Soru Şekli شكل الاستفهام المنفي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Gereklik kipi </dc:title>
  <dc:creator>ماستر</dc:creator>
  <cp:lastModifiedBy>ماستر</cp:lastModifiedBy>
  <cp:revision>11</cp:revision>
  <dcterms:created xsi:type="dcterms:W3CDTF">2018-11-09T23:12:04Z</dcterms:created>
  <dcterms:modified xsi:type="dcterms:W3CDTF">2018-11-12T21:21:57Z</dcterms:modified>
</cp:coreProperties>
</file>