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36" d="100"/>
          <a:sy n="36" d="100"/>
        </p:scale>
        <p:origin x="-144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28/03/1441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28/03/1441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28/03/1441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28/03/1441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28/03/1441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28/03/1441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28/03/1441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28/03/1441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28/03/1441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28/03/1441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28/03/1441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28/03/1441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i="1" dirty="0" err="1" smtClean="0"/>
              <a:t>Sprachtheorie</a:t>
            </a:r>
            <a:r>
              <a:rPr lang="en-US" b="1" i="1" dirty="0" smtClean="0"/>
              <a:t/>
            </a:r>
            <a:br>
              <a:rPr lang="en-US" b="1" i="1" dirty="0" smtClean="0"/>
            </a:br>
            <a:r>
              <a:rPr lang="ar-IQ" b="1" i="1" dirty="0" smtClean="0"/>
              <a:t>نظرية اللغة</a:t>
            </a:r>
            <a:endParaRPr lang="ar-IQ" b="1" i="1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b="1" dirty="0" smtClean="0">
                <a:solidFill>
                  <a:srgbClr val="C00000"/>
                </a:solidFill>
              </a:rPr>
              <a:t>Erklärung des Begriffs </a:t>
            </a:r>
          </a:p>
          <a:p>
            <a:r>
              <a:rPr lang="de-DE" b="1" dirty="0" smtClean="0">
                <a:solidFill>
                  <a:srgbClr val="C00000"/>
                </a:solidFill>
              </a:rPr>
              <a:t>Theorie</a:t>
            </a:r>
          </a:p>
          <a:p>
            <a:r>
              <a:rPr lang="ar-IQ" b="1" dirty="0" smtClean="0">
                <a:solidFill>
                  <a:srgbClr val="C00000"/>
                </a:solidFill>
              </a:rPr>
              <a:t>توضيح مفهوم النظرية</a:t>
            </a:r>
            <a:endParaRPr lang="ar-IQ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71472" y="1357298"/>
            <a:ext cx="8229600" cy="3500462"/>
          </a:xfrm>
        </p:spPr>
        <p:txBody>
          <a:bodyPr/>
          <a:lstStyle/>
          <a:p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</a:rPr>
              <a:t>Erkl</a:t>
            </a:r>
            <a:r>
              <a:rPr lang="de-DE" b="1" dirty="0" smtClean="0">
                <a:solidFill>
                  <a:schemeClr val="accent6">
                    <a:lumMod val="75000"/>
                  </a:schemeClr>
                </a:solidFill>
              </a:rPr>
              <a:t>ärung des Begriffs </a:t>
            </a:r>
            <a:br>
              <a:rPr lang="de-DE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de-DE" b="1" dirty="0" smtClean="0">
                <a:solidFill>
                  <a:schemeClr val="accent6">
                    <a:lumMod val="75000"/>
                  </a:schemeClr>
                </a:solidFill>
              </a:rPr>
              <a:t>Sprachtheorie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ar-IQ" b="1" dirty="0" smtClean="0">
                <a:solidFill>
                  <a:schemeClr val="accent2"/>
                </a:solidFill>
              </a:rPr>
              <a:t>ماهية نظرية اللغة وماذا تعني؟</a:t>
            </a:r>
            <a:endParaRPr lang="ar-IQ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71472" y="500042"/>
            <a:ext cx="8229600" cy="1868478"/>
          </a:xfrm>
        </p:spPr>
        <p:txBody>
          <a:bodyPr>
            <a:normAutofit fontScale="90000"/>
          </a:bodyPr>
          <a:lstStyle/>
          <a:p>
            <a:r>
              <a:rPr lang="de-DE" b="1" dirty="0" smtClean="0"/>
              <a:t>Merkmale der Sprachtheorie</a:t>
            </a:r>
            <a:br>
              <a:rPr lang="de-DE" b="1" dirty="0" smtClean="0"/>
            </a:br>
            <a:r>
              <a:rPr lang="ar-IQ" b="1" dirty="0" smtClean="0"/>
              <a:t>خصائص نظرية علم اللغة</a:t>
            </a:r>
            <a:r>
              <a:rPr lang="de-DE" dirty="0" smtClean="0"/>
              <a:t/>
            </a:r>
            <a:br>
              <a:rPr lang="de-DE" dirty="0" smtClean="0"/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57224" y="2571744"/>
            <a:ext cx="7829576" cy="3554419"/>
          </a:xfrm>
        </p:spPr>
        <p:txBody>
          <a:bodyPr/>
          <a:lstStyle/>
          <a:p>
            <a:pPr marL="514350" indent="-514350" algn="l" rtl="0">
              <a:buFont typeface="+mj-lt"/>
              <a:buAutoNum type="arabicPeriod"/>
            </a:pPr>
            <a:r>
              <a:rPr lang="de-DE" b="1" dirty="0" smtClean="0">
                <a:solidFill>
                  <a:schemeClr val="accent2"/>
                </a:solidFill>
              </a:rPr>
              <a:t>Vollständichkeit                        </a:t>
            </a:r>
            <a:r>
              <a:rPr lang="ar-IQ" b="1" dirty="0" smtClean="0">
                <a:solidFill>
                  <a:schemeClr val="accent2"/>
                </a:solidFill>
              </a:rPr>
              <a:t>الكمال</a:t>
            </a:r>
            <a:endParaRPr lang="de-DE" b="1" dirty="0" smtClean="0">
              <a:solidFill>
                <a:schemeClr val="accent2"/>
              </a:solidFill>
            </a:endParaRPr>
          </a:p>
          <a:p>
            <a:pPr marL="514350" indent="-514350" algn="l" rtl="0">
              <a:buFont typeface="+mj-lt"/>
              <a:buAutoNum type="arabicPeriod"/>
            </a:pPr>
            <a:r>
              <a:rPr lang="de-DE" b="1" dirty="0" smtClean="0">
                <a:solidFill>
                  <a:schemeClr val="accent2"/>
                </a:solidFill>
              </a:rPr>
              <a:t>Systematzität                            </a:t>
            </a:r>
            <a:r>
              <a:rPr lang="ar-IQ" b="1" dirty="0" smtClean="0">
                <a:solidFill>
                  <a:schemeClr val="accent2"/>
                </a:solidFill>
              </a:rPr>
              <a:t>المنهجية</a:t>
            </a:r>
            <a:endParaRPr lang="de-DE" b="1" dirty="0" smtClean="0">
              <a:solidFill>
                <a:schemeClr val="accent2"/>
              </a:solidFill>
            </a:endParaRPr>
          </a:p>
          <a:p>
            <a:pPr marL="514350" indent="-514350" algn="l" rtl="0">
              <a:buFont typeface="+mj-lt"/>
              <a:buAutoNum type="arabicPeriod"/>
            </a:pPr>
            <a:r>
              <a:rPr lang="de-DE" b="1" dirty="0" smtClean="0">
                <a:solidFill>
                  <a:schemeClr val="accent2"/>
                </a:solidFill>
              </a:rPr>
              <a:t>Integrität                                    </a:t>
            </a:r>
            <a:r>
              <a:rPr lang="ar-IQ" b="1" dirty="0" smtClean="0">
                <a:solidFill>
                  <a:schemeClr val="accent2"/>
                </a:solidFill>
              </a:rPr>
              <a:t>الاندماج</a:t>
            </a:r>
            <a:endParaRPr lang="de-DE" b="1" dirty="0" smtClean="0">
              <a:solidFill>
                <a:schemeClr val="accent2"/>
              </a:solidFill>
            </a:endParaRPr>
          </a:p>
          <a:p>
            <a:pPr marL="514350" indent="-514350" algn="l" rtl="0">
              <a:buFont typeface="+mj-lt"/>
              <a:buAutoNum type="arabicPeriod"/>
            </a:pPr>
            <a:r>
              <a:rPr lang="de-DE" b="1" dirty="0" smtClean="0">
                <a:solidFill>
                  <a:schemeClr val="accent2"/>
                </a:solidFill>
              </a:rPr>
              <a:t>Begründung                               </a:t>
            </a:r>
            <a:r>
              <a:rPr lang="ar-IQ" b="1" dirty="0" smtClean="0">
                <a:solidFill>
                  <a:schemeClr val="accent2"/>
                </a:solidFill>
              </a:rPr>
              <a:t>التعليل</a:t>
            </a:r>
          </a:p>
          <a:p>
            <a:pPr marL="514350" indent="-514350" algn="l" rtl="0">
              <a:buFont typeface="+mj-lt"/>
              <a:buAutoNum type="arabicPeriod"/>
            </a:pPr>
            <a:r>
              <a:rPr lang="de-DE" b="1" dirty="0" smtClean="0">
                <a:solidFill>
                  <a:schemeClr val="accent2"/>
                </a:solidFill>
              </a:rPr>
              <a:t>Objektivität                                 </a:t>
            </a:r>
            <a:r>
              <a:rPr lang="ar-IQ" b="1" dirty="0" smtClean="0">
                <a:solidFill>
                  <a:schemeClr val="accent2"/>
                </a:solidFill>
              </a:rPr>
              <a:t>الموضوعية</a:t>
            </a:r>
            <a:endParaRPr lang="ar-IQ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25668"/>
          </a:xfrm>
        </p:spPr>
        <p:txBody>
          <a:bodyPr/>
          <a:lstStyle/>
          <a:p>
            <a:r>
              <a:rPr lang="de-DE" b="1" dirty="0" smtClean="0">
                <a:solidFill>
                  <a:schemeClr val="accent2">
                    <a:lumMod val="50000"/>
                  </a:schemeClr>
                </a:solidFill>
              </a:rPr>
              <a:t>Verwendung der Sprachtheorie</a:t>
            </a:r>
            <a:br>
              <a:rPr lang="de-DE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ar-IQ" b="1" smtClean="0">
                <a:solidFill>
                  <a:schemeClr val="accent2">
                    <a:lumMod val="50000"/>
                  </a:schemeClr>
                </a:solidFill>
              </a:rPr>
              <a:t>تطبيقات </a:t>
            </a:r>
            <a:r>
              <a:rPr lang="ar-IQ" b="1" dirty="0" smtClean="0">
                <a:solidFill>
                  <a:schemeClr val="accent2">
                    <a:lumMod val="50000"/>
                  </a:schemeClr>
                </a:solidFill>
              </a:rPr>
              <a:t>النظرية</a:t>
            </a:r>
            <a:endParaRPr lang="ar-IQ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28596" y="2786058"/>
            <a:ext cx="8229600" cy="3054353"/>
          </a:xfrm>
        </p:spPr>
        <p:txBody>
          <a:bodyPr>
            <a:normAutofit lnSpcReduction="10000"/>
          </a:bodyPr>
          <a:lstStyle/>
          <a:p>
            <a:pPr algn="l" rtl="0"/>
            <a:r>
              <a:rPr lang="de-DE" b="1" dirty="0" smtClean="0">
                <a:solidFill>
                  <a:schemeClr val="tx2">
                    <a:lumMod val="75000"/>
                  </a:schemeClr>
                </a:solidFill>
              </a:rPr>
              <a:t>Theorie soll Praxis sein/ ohne Praxis ist Theorie wertlos</a:t>
            </a:r>
          </a:p>
          <a:p>
            <a:pPr algn="l" rtl="0"/>
            <a:r>
              <a:rPr lang="de-DE" b="1" dirty="0" smtClean="0">
                <a:solidFill>
                  <a:schemeClr val="tx2">
                    <a:lumMod val="75000"/>
                  </a:schemeClr>
                </a:solidFill>
              </a:rPr>
              <a:t>Die alten Griechen haben Wissenschaft in unserem Sinne betrieben</a:t>
            </a:r>
          </a:p>
          <a:p>
            <a:pPr algn="l" rtl="0"/>
            <a:r>
              <a:rPr lang="de-DE" b="1" dirty="0" smtClean="0">
                <a:solidFill>
                  <a:schemeClr val="tx2">
                    <a:lumMod val="75000"/>
                  </a:schemeClr>
                </a:solidFill>
              </a:rPr>
              <a:t>Das zentrale Betätigungsfeld vieler Linguisten ist Grammatik </a:t>
            </a:r>
            <a:endParaRPr lang="ar-IQ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54</Words>
  <PresentationFormat>On-screen Show (4:3)</PresentationFormat>
  <Paragraphs>15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سمة Office</vt:lpstr>
      <vt:lpstr>Sprachtheorie نظرية اللغة</vt:lpstr>
      <vt:lpstr>Erklärung des Begriffs  Sprachtheorie ماهية نظرية اللغة وماذا تعني؟</vt:lpstr>
      <vt:lpstr>Merkmale der Sprachtheorie خصائص نظرية علم اللغة </vt:lpstr>
      <vt:lpstr>Verwendung der Sprachtheorie تطبيقات النظرية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Sprachtheorie نظرية اللغة</dc:title>
  <dc:creator>toshiba</dc:creator>
  <cp:lastModifiedBy>saadoon</cp:lastModifiedBy>
  <cp:revision>4</cp:revision>
  <dcterms:created xsi:type="dcterms:W3CDTF">2019-08-26T17:42:59Z</dcterms:created>
  <dcterms:modified xsi:type="dcterms:W3CDTF">2019-11-25T05:16:52Z</dcterms:modified>
</cp:coreProperties>
</file>